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343" r:id="rId3"/>
    <p:sldId id="300" r:id="rId4"/>
    <p:sldId id="301" r:id="rId5"/>
    <p:sldId id="325" r:id="rId6"/>
    <p:sldId id="333" r:id="rId7"/>
    <p:sldId id="317" r:id="rId8"/>
    <p:sldId id="328" r:id="rId9"/>
    <p:sldId id="342" r:id="rId10"/>
    <p:sldId id="326" r:id="rId11"/>
    <p:sldId id="344" r:id="rId12"/>
    <p:sldId id="316" r:id="rId13"/>
    <p:sldId id="260" r:id="rId14"/>
    <p:sldId id="327" r:id="rId15"/>
    <p:sldId id="334" r:id="rId16"/>
    <p:sldId id="338" r:id="rId17"/>
    <p:sldId id="318" r:id="rId18"/>
    <p:sldId id="330" r:id="rId19"/>
    <p:sldId id="257" r:id="rId20"/>
    <p:sldId id="345" r:id="rId21"/>
    <p:sldId id="336" r:id="rId22"/>
    <p:sldId id="33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yush ramgirwar" initials="pr" lastIdx="1" clrIdx="0">
    <p:extLst>
      <p:ext uri="{19B8F6BF-5375-455C-9EA6-DF929625EA0E}">
        <p15:presenceInfo xmlns:p15="http://schemas.microsoft.com/office/powerpoint/2012/main" userId="8868001463d8a3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5F7D-B03F-38EA-CDAC-1111675A14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6879842-AB82-6EA9-8ECC-A264B544C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34E1C6E-7A35-8F38-DF41-3F8CC5FCB4E3}"/>
              </a:ext>
            </a:extLst>
          </p:cNvPr>
          <p:cNvSpPr>
            <a:spLocks noGrp="1"/>
          </p:cNvSpPr>
          <p:nvPr>
            <p:ph type="dt" sz="half" idx="10"/>
          </p:nvPr>
        </p:nvSpPr>
        <p:spPr/>
        <p:txBody>
          <a:bodyPr/>
          <a:lstStyle/>
          <a:p>
            <a:fld id="{D9315F15-A8FB-4108-AFFA-EFECFD00E7BA}" type="datetimeFigureOut">
              <a:rPr lang="en-IN" smtClean="0"/>
              <a:t>17/10/2022</a:t>
            </a:fld>
            <a:endParaRPr lang="en-IN"/>
          </a:p>
        </p:txBody>
      </p:sp>
      <p:sp>
        <p:nvSpPr>
          <p:cNvPr id="5" name="Footer Placeholder 4">
            <a:extLst>
              <a:ext uri="{FF2B5EF4-FFF2-40B4-BE49-F238E27FC236}">
                <a16:creationId xmlns:a16="http://schemas.microsoft.com/office/drawing/2014/main" id="{D123E06B-CDE9-5E28-B8B4-60A3C06FB6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23CE89-01C1-E97A-101E-69DEB347821D}"/>
              </a:ext>
            </a:extLst>
          </p:cNvPr>
          <p:cNvSpPr>
            <a:spLocks noGrp="1"/>
          </p:cNvSpPr>
          <p:nvPr>
            <p:ph type="sldNum" sz="quarter" idx="12"/>
          </p:nvPr>
        </p:nvSpPr>
        <p:spPr/>
        <p:txBody>
          <a:bodyPr/>
          <a:lstStyle/>
          <a:p>
            <a:fld id="{41C641C5-7C20-4717-ADC9-2056020BFD10}" type="slidenum">
              <a:rPr lang="en-IN" smtClean="0"/>
              <a:t>‹#›</a:t>
            </a:fld>
            <a:endParaRPr lang="en-IN"/>
          </a:p>
        </p:txBody>
      </p:sp>
    </p:spTree>
    <p:extLst>
      <p:ext uri="{BB962C8B-B14F-4D97-AF65-F5344CB8AC3E}">
        <p14:creationId xmlns:p14="http://schemas.microsoft.com/office/powerpoint/2010/main" val="1059501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CF55-307B-D9CD-EE33-DE880CD113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8C8BF3-1970-CD68-A555-922B318F68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F10E2D-1D6A-466B-06BB-A97DA8BF3132}"/>
              </a:ext>
            </a:extLst>
          </p:cNvPr>
          <p:cNvSpPr>
            <a:spLocks noGrp="1"/>
          </p:cNvSpPr>
          <p:nvPr>
            <p:ph type="dt" sz="half" idx="10"/>
          </p:nvPr>
        </p:nvSpPr>
        <p:spPr/>
        <p:txBody>
          <a:bodyPr/>
          <a:lstStyle/>
          <a:p>
            <a:fld id="{D9315F15-A8FB-4108-AFFA-EFECFD00E7BA}" type="datetimeFigureOut">
              <a:rPr lang="en-IN" smtClean="0"/>
              <a:t>17/10/2022</a:t>
            </a:fld>
            <a:endParaRPr lang="en-IN"/>
          </a:p>
        </p:txBody>
      </p:sp>
      <p:sp>
        <p:nvSpPr>
          <p:cNvPr id="5" name="Footer Placeholder 4">
            <a:extLst>
              <a:ext uri="{FF2B5EF4-FFF2-40B4-BE49-F238E27FC236}">
                <a16:creationId xmlns:a16="http://schemas.microsoft.com/office/drawing/2014/main" id="{780BB17E-DF34-8696-4294-841E10E722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4D946D-9B72-BAF1-C388-DFD315764643}"/>
              </a:ext>
            </a:extLst>
          </p:cNvPr>
          <p:cNvSpPr>
            <a:spLocks noGrp="1"/>
          </p:cNvSpPr>
          <p:nvPr>
            <p:ph type="sldNum" sz="quarter" idx="12"/>
          </p:nvPr>
        </p:nvSpPr>
        <p:spPr/>
        <p:txBody>
          <a:bodyPr/>
          <a:lstStyle/>
          <a:p>
            <a:fld id="{41C641C5-7C20-4717-ADC9-2056020BFD10}" type="slidenum">
              <a:rPr lang="en-IN" smtClean="0"/>
              <a:t>‹#›</a:t>
            </a:fld>
            <a:endParaRPr lang="en-IN"/>
          </a:p>
        </p:txBody>
      </p:sp>
    </p:spTree>
    <p:extLst>
      <p:ext uri="{BB962C8B-B14F-4D97-AF65-F5344CB8AC3E}">
        <p14:creationId xmlns:p14="http://schemas.microsoft.com/office/powerpoint/2010/main" val="747932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D759C5-BFE1-2750-CD7B-B772E04F5D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A57A82-027C-2A7B-4A0F-C227E7A3D1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A984AB-5674-BA93-B66F-FCD954519FD7}"/>
              </a:ext>
            </a:extLst>
          </p:cNvPr>
          <p:cNvSpPr>
            <a:spLocks noGrp="1"/>
          </p:cNvSpPr>
          <p:nvPr>
            <p:ph type="dt" sz="half" idx="10"/>
          </p:nvPr>
        </p:nvSpPr>
        <p:spPr/>
        <p:txBody>
          <a:bodyPr/>
          <a:lstStyle/>
          <a:p>
            <a:fld id="{D9315F15-A8FB-4108-AFFA-EFECFD00E7BA}" type="datetimeFigureOut">
              <a:rPr lang="en-IN" smtClean="0"/>
              <a:t>17/10/2022</a:t>
            </a:fld>
            <a:endParaRPr lang="en-IN"/>
          </a:p>
        </p:txBody>
      </p:sp>
      <p:sp>
        <p:nvSpPr>
          <p:cNvPr id="5" name="Footer Placeholder 4">
            <a:extLst>
              <a:ext uri="{FF2B5EF4-FFF2-40B4-BE49-F238E27FC236}">
                <a16:creationId xmlns:a16="http://schemas.microsoft.com/office/drawing/2014/main" id="{0FFED4DD-9DB7-697D-6CC4-BF55198B6C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09BA2B-D630-BB73-91BD-68D3FE6205C9}"/>
              </a:ext>
            </a:extLst>
          </p:cNvPr>
          <p:cNvSpPr>
            <a:spLocks noGrp="1"/>
          </p:cNvSpPr>
          <p:nvPr>
            <p:ph type="sldNum" sz="quarter" idx="12"/>
          </p:nvPr>
        </p:nvSpPr>
        <p:spPr/>
        <p:txBody>
          <a:bodyPr/>
          <a:lstStyle/>
          <a:p>
            <a:fld id="{41C641C5-7C20-4717-ADC9-2056020BFD10}" type="slidenum">
              <a:rPr lang="en-IN" smtClean="0"/>
              <a:t>‹#›</a:t>
            </a:fld>
            <a:endParaRPr lang="en-IN"/>
          </a:p>
        </p:txBody>
      </p:sp>
    </p:spTree>
    <p:extLst>
      <p:ext uri="{BB962C8B-B14F-4D97-AF65-F5344CB8AC3E}">
        <p14:creationId xmlns:p14="http://schemas.microsoft.com/office/powerpoint/2010/main" val="655016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SzPts val="1400"/>
              <a:buChar char="●"/>
              <a:defRPr sz="1867"/>
            </a:lvl1pPr>
            <a:lvl2pPr marL="1219170" lvl="1" indent="-406390" rtl="0">
              <a:lnSpc>
                <a:spcPct val="115000"/>
              </a:lnSpc>
              <a:spcBef>
                <a:spcPts val="0"/>
              </a:spcBef>
              <a:spcAft>
                <a:spcPts val="0"/>
              </a:spcAft>
              <a:buSzPts val="1200"/>
              <a:buChar char="○"/>
              <a:defRPr/>
            </a:lvl2pPr>
            <a:lvl3pPr marL="1828754" lvl="2" indent="-406390" rtl="0">
              <a:lnSpc>
                <a:spcPct val="115000"/>
              </a:lnSpc>
              <a:spcBef>
                <a:spcPts val="0"/>
              </a:spcBef>
              <a:spcAft>
                <a:spcPts val="0"/>
              </a:spcAft>
              <a:buSzPts val="1200"/>
              <a:buChar char="■"/>
              <a:defRPr/>
            </a:lvl3pPr>
            <a:lvl4pPr marL="2438339" lvl="3" indent="-406390" rtl="0">
              <a:lnSpc>
                <a:spcPct val="115000"/>
              </a:lnSpc>
              <a:spcBef>
                <a:spcPts val="0"/>
              </a:spcBef>
              <a:spcAft>
                <a:spcPts val="0"/>
              </a:spcAft>
              <a:buSzPts val="1200"/>
              <a:buChar char="●"/>
              <a:defRPr/>
            </a:lvl4pPr>
            <a:lvl5pPr marL="3047924" lvl="4" indent="-406390" rtl="0">
              <a:lnSpc>
                <a:spcPct val="115000"/>
              </a:lnSpc>
              <a:spcBef>
                <a:spcPts val="0"/>
              </a:spcBef>
              <a:spcAft>
                <a:spcPts val="0"/>
              </a:spcAft>
              <a:buSzPts val="1200"/>
              <a:buChar char="○"/>
              <a:defRPr/>
            </a:lvl5pPr>
            <a:lvl6pPr marL="3657509" lvl="5" indent="-406390" rtl="0">
              <a:lnSpc>
                <a:spcPct val="115000"/>
              </a:lnSpc>
              <a:spcBef>
                <a:spcPts val="0"/>
              </a:spcBef>
              <a:spcAft>
                <a:spcPts val="0"/>
              </a:spcAft>
              <a:buSzPts val="1200"/>
              <a:buChar char="■"/>
              <a:defRPr/>
            </a:lvl6pPr>
            <a:lvl7pPr marL="4267093" lvl="6" indent="-406390" rtl="0">
              <a:lnSpc>
                <a:spcPct val="115000"/>
              </a:lnSpc>
              <a:spcBef>
                <a:spcPts val="0"/>
              </a:spcBef>
              <a:spcAft>
                <a:spcPts val="0"/>
              </a:spcAft>
              <a:buSzPts val="1200"/>
              <a:buChar char="●"/>
              <a:defRPr/>
            </a:lvl7pPr>
            <a:lvl8pPr marL="4876678" lvl="7" indent="-406390" rtl="0">
              <a:lnSpc>
                <a:spcPct val="115000"/>
              </a:lnSpc>
              <a:spcBef>
                <a:spcPts val="0"/>
              </a:spcBef>
              <a:spcAft>
                <a:spcPts val="0"/>
              </a:spcAft>
              <a:buSzPts val="1200"/>
              <a:buChar char="○"/>
              <a:defRPr/>
            </a:lvl8pPr>
            <a:lvl9pPr marL="5486263" lvl="8" indent="-406390" rtl="0">
              <a:lnSpc>
                <a:spcPct val="115000"/>
              </a:lnSpc>
              <a:spcBef>
                <a:spcPts val="0"/>
              </a:spcBef>
              <a:spcAft>
                <a:spcPts val="0"/>
              </a:spcAft>
              <a:buSzPts val="1200"/>
              <a:buChar char="■"/>
              <a:defRPr/>
            </a:lvl9pPr>
          </a:lstStyle>
          <a:p>
            <a:endParaRPr/>
          </a:p>
        </p:txBody>
      </p:sp>
    </p:spTree>
    <p:extLst>
      <p:ext uri="{BB962C8B-B14F-4D97-AF65-F5344CB8AC3E}">
        <p14:creationId xmlns:p14="http://schemas.microsoft.com/office/powerpoint/2010/main" val="2513669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4F3B8-75CA-4E55-9CE4-7877AF2A48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D2D5A5-16E1-3515-27CF-EABD8F86B8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9E1E04-458B-CCFF-1E36-A37F898FB706}"/>
              </a:ext>
            </a:extLst>
          </p:cNvPr>
          <p:cNvSpPr>
            <a:spLocks noGrp="1"/>
          </p:cNvSpPr>
          <p:nvPr>
            <p:ph type="dt" sz="half" idx="10"/>
          </p:nvPr>
        </p:nvSpPr>
        <p:spPr/>
        <p:txBody>
          <a:bodyPr/>
          <a:lstStyle/>
          <a:p>
            <a:fld id="{D9315F15-A8FB-4108-AFFA-EFECFD00E7BA}" type="datetimeFigureOut">
              <a:rPr lang="en-IN" smtClean="0"/>
              <a:t>17/10/2022</a:t>
            </a:fld>
            <a:endParaRPr lang="en-IN"/>
          </a:p>
        </p:txBody>
      </p:sp>
      <p:sp>
        <p:nvSpPr>
          <p:cNvPr id="5" name="Footer Placeholder 4">
            <a:extLst>
              <a:ext uri="{FF2B5EF4-FFF2-40B4-BE49-F238E27FC236}">
                <a16:creationId xmlns:a16="http://schemas.microsoft.com/office/drawing/2014/main" id="{E3348503-8833-80B4-A366-568276D83F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E8252F-6C40-D698-C5EB-90D2EB644EEA}"/>
              </a:ext>
            </a:extLst>
          </p:cNvPr>
          <p:cNvSpPr>
            <a:spLocks noGrp="1"/>
          </p:cNvSpPr>
          <p:nvPr>
            <p:ph type="sldNum" sz="quarter" idx="12"/>
          </p:nvPr>
        </p:nvSpPr>
        <p:spPr/>
        <p:txBody>
          <a:bodyPr/>
          <a:lstStyle/>
          <a:p>
            <a:fld id="{41C641C5-7C20-4717-ADC9-2056020BFD10}" type="slidenum">
              <a:rPr lang="en-IN" smtClean="0"/>
              <a:t>‹#›</a:t>
            </a:fld>
            <a:endParaRPr lang="en-IN"/>
          </a:p>
        </p:txBody>
      </p:sp>
    </p:spTree>
    <p:extLst>
      <p:ext uri="{BB962C8B-B14F-4D97-AF65-F5344CB8AC3E}">
        <p14:creationId xmlns:p14="http://schemas.microsoft.com/office/powerpoint/2010/main" val="2875559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116A-7BF2-E0E8-32CA-0BC4CFAE15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8FE523-AA79-CC35-397B-E132F4CC2C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5E3308-9F46-136F-7D14-C6FF15D78027}"/>
              </a:ext>
            </a:extLst>
          </p:cNvPr>
          <p:cNvSpPr>
            <a:spLocks noGrp="1"/>
          </p:cNvSpPr>
          <p:nvPr>
            <p:ph type="dt" sz="half" idx="10"/>
          </p:nvPr>
        </p:nvSpPr>
        <p:spPr/>
        <p:txBody>
          <a:bodyPr/>
          <a:lstStyle/>
          <a:p>
            <a:fld id="{D9315F15-A8FB-4108-AFFA-EFECFD00E7BA}" type="datetimeFigureOut">
              <a:rPr lang="en-IN" smtClean="0"/>
              <a:t>17/10/2022</a:t>
            </a:fld>
            <a:endParaRPr lang="en-IN"/>
          </a:p>
        </p:txBody>
      </p:sp>
      <p:sp>
        <p:nvSpPr>
          <p:cNvPr id="5" name="Footer Placeholder 4">
            <a:extLst>
              <a:ext uri="{FF2B5EF4-FFF2-40B4-BE49-F238E27FC236}">
                <a16:creationId xmlns:a16="http://schemas.microsoft.com/office/drawing/2014/main" id="{FDBC2637-6814-577A-C1E6-DA1761142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054F84-4E8E-C271-61A3-975DA255F9A3}"/>
              </a:ext>
            </a:extLst>
          </p:cNvPr>
          <p:cNvSpPr>
            <a:spLocks noGrp="1"/>
          </p:cNvSpPr>
          <p:nvPr>
            <p:ph type="sldNum" sz="quarter" idx="12"/>
          </p:nvPr>
        </p:nvSpPr>
        <p:spPr/>
        <p:txBody>
          <a:bodyPr/>
          <a:lstStyle/>
          <a:p>
            <a:fld id="{41C641C5-7C20-4717-ADC9-2056020BFD10}" type="slidenum">
              <a:rPr lang="en-IN" smtClean="0"/>
              <a:t>‹#›</a:t>
            </a:fld>
            <a:endParaRPr lang="en-IN"/>
          </a:p>
        </p:txBody>
      </p:sp>
    </p:spTree>
    <p:extLst>
      <p:ext uri="{BB962C8B-B14F-4D97-AF65-F5344CB8AC3E}">
        <p14:creationId xmlns:p14="http://schemas.microsoft.com/office/powerpoint/2010/main" val="24518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1C9E-05C8-F715-4927-23A3A6A821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BD4891-F3DB-5869-36C0-91038DE9D1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CF9745-9869-31FF-0E83-EA39B5EFD4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3540E81-483E-92AA-A51A-84F739B7F875}"/>
              </a:ext>
            </a:extLst>
          </p:cNvPr>
          <p:cNvSpPr>
            <a:spLocks noGrp="1"/>
          </p:cNvSpPr>
          <p:nvPr>
            <p:ph type="dt" sz="half" idx="10"/>
          </p:nvPr>
        </p:nvSpPr>
        <p:spPr/>
        <p:txBody>
          <a:bodyPr/>
          <a:lstStyle/>
          <a:p>
            <a:fld id="{D9315F15-A8FB-4108-AFFA-EFECFD00E7BA}" type="datetimeFigureOut">
              <a:rPr lang="en-IN" smtClean="0"/>
              <a:t>17/10/2022</a:t>
            </a:fld>
            <a:endParaRPr lang="en-IN"/>
          </a:p>
        </p:txBody>
      </p:sp>
      <p:sp>
        <p:nvSpPr>
          <p:cNvPr id="6" name="Footer Placeholder 5">
            <a:extLst>
              <a:ext uri="{FF2B5EF4-FFF2-40B4-BE49-F238E27FC236}">
                <a16:creationId xmlns:a16="http://schemas.microsoft.com/office/drawing/2014/main" id="{57BDA8FE-DCB6-B094-CF8B-A423F171F0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E3283E-5E30-EEE3-6931-53FFED2E52F7}"/>
              </a:ext>
            </a:extLst>
          </p:cNvPr>
          <p:cNvSpPr>
            <a:spLocks noGrp="1"/>
          </p:cNvSpPr>
          <p:nvPr>
            <p:ph type="sldNum" sz="quarter" idx="12"/>
          </p:nvPr>
        </p:nvSpPr>
        <p:spPr/>
        <p:txBody>
          <a:bodyPr/>
          <a:lstStyle/>
          <a:p>
            <a:fld id="{41C641C5-7C20-4717-ADC9-2056020BFD10}" type="slidenum">
              <a:rPr lang="en-IN" smtClean="0"/>
              <a:t>‹#›</a:t>
            </a:fld>
            <a:endParaRPr lang="en-IN"/>
          </a:p>
        </p:txBody>
      </p:sp>
    </p:spTree>
    <p:extLst>
      <p:ext uri="{BB962C8B-B14F-4D97-AF65-F5344CB8AC3E}">
        <p14:creationId xmlns:p14="http://schemas.microsoft.com/office/powerpoint/2010/main" val="10938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101A-D8C4-1C6D-C5AD-6AA03AE4201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1730F5-9C69-5A1E-AB34-A014FA39B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C6FE0C-C8DF-7408-6208-6B80F5547E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B65A1D-DB57-77BB-29A8-AAE871E1A8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57D2D3-4569-0902-4B70-FC4490CC9D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04ED90-4706-BA53-545C-28C848E2C994}"/>
              </a:ext>
            </a:extLst>
          </p:cNvPr>
          <p:cNvSpPr>
            <a:spLocks noGrp="1"/>
          </p:cNvSpPr>
          <p:nvPr>
            <p:ph type="dt" sz="half" idx="10"/>
          </p:nvPr>
        </p:nvSpPr>
        <p:spPr/>
        <p:txBody>
          <a:bodyPr/>
          <a:lstStyle/>
          <a:p>
            <a:fld id="{D9315F15-A8FB-4108-AFFA-EFECFD00E7BA}" type="datetimeFigureOut">
              <a:rPr lang="en-IN" smtClean="0"/>
              <a:t>17/10/2022</a:t>
            </a:fld>
            <a:endParaRPr lang="en-IN"/>
          </a:p>
        </p:txBody>
      </p:sp>
      <p:sp>
        <p:nvSpPr>
          <p:cNvPr id="8" name="Footer Placeholder 7">
            <a:extLst>
              <a:ext uri="{FF2B5EF4-FFF2-40B4-BE49-F238E27FC236}">
                <a16:creationId xmlns:a16="http://schemas.microsoft.com/office/drawing/2014/main" id="{E16ADEAC-8396-8E9F-2EBA-F601EC0982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E2E398A-035B-C098-F32B-2611898CBEA7}"/>
              </a:ext>
            </a:extLst>
          </p:cNvPr>
          <p:cNvSpPr>
            <a:spLocks noGrp="1"/>
          </p:cNvSpPr>
          <p:nvPr>
            <p:ph type="sldNum" sz="quarter" idx="12"/>
          </p:nvPr>
        </p:nvSpPr>
        <p:spPr/>
        <p:txBody>
          <a:bodyPr/>
          <a:lstStyle/>
          <a:p>
            <a:fld id="{41C641C5-7C20-4717-ADC9-2056020BFD10}" type="slidenum">
              <a:rPr lang="en-IN" smtClean="0"/>
              <a:t>‹#›</a:t>
            </a:fld>
            <a:endParaRPr lang="en-IN"/>
          </a:p>
        </p:txBody>
      </p:sp>
    </p:spTree>
    <p:extLst>
      <p:ext uri="{BB962C8B-B14F-4D97-AF65-F5344CB8AC3E}">
        <p14:creationId xmlns:p14="http://schemas.microsoft.com/office/powerpoint/2010/main" val="2170866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C2527-B26B-8D7F-C5DA-155F0E305D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D96052-050E-E3D7-5042-7FEE5DB5FB06}"/>
              </a:ext>
            </a:extLst>
          </p:cNvPr>
          <p:cNvSpPr>
            <a:spLocks noGrp="1"/>
          </p:cNvSpPr>
          <p:nvPr>
            <p:ph type="dt" sz="half" idx="10"/>
          </p:nvPr>
        </p:nvSpPr>
        <p:spPr/>
        <p:txBody>
          <a:bodyPr/>
          <a:lstStyle/>
          <a:p>
            <a:fld id="{D9315F15-A8FB-4108-AFFA-EFECFD00E7BA}" type="datetimeFigureOut">
              <a:rPr lang="en-IN" smtClean="0"/>
              <a:t>17/10/2022</a:t>
            </a:fld>
            <a:endParaRPr lang="en-IN"/>
          </a:p>
        </p:txBody>
      </p:sp>
      <p:sp>
        <p:nvSpPr>
          <p:cNvPr id="4" name="Footer Placeholder 3">
            <a:extLst>
              <a:ext uri="{FF2B5EF4-FFF2-40B4-BE49-F238E27FC236}">
                <a16:creationId xmlns:a16="http://schemas.microsoft.com/office/drawing/2014/main" id="{E119C088-8395-BAA1-600A-A9983CB6281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8811149-EB5F-E28D-CC23-C2FF4CD3A30E}"/>
              </a:ext>
            </a:extLst>
          </p:cNvPr>
          <p:cNvSpPr>
            <a:spLocks noGrp="1"/>
          </p:cNvSpPr>
          <p:nvPr>
            <p:ph type="sldNum" sz="quarter" idx="12"/>
          </p:nvPr>
        </p:nvSpPr>
        <p:spPr/>
        <p:txBody>
          <a:bodyPr/>
          <a:lstStyle/>
          <a:p>
            <a:fld id="{41C641C5-7C20-4717-ADC9-2056020BFD10}" type="slidenum">
              <a:rPr lang="en-IN" smtClean="0"/>
              <a:t>‹#›</a:t>
            </a:fld>
            <a:endParaRPr lang="en-IN"/>
          </a:p>
        </p:txBody>
      </p:sp>
    </p:spTree>
    <p:extLst>
      <p:ext uri="{BB962C8B-B14F-4D97-AF65-F5344CB8AC3E}">
        <p14:creationId xmlns:p14="http://schemas.microsoft.com/office/powerpoint/2010/main" val="1585992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29E964-D1AE-DF61-9A75-1302853682CF}"/>
              </a:ext>
            </a:extLst>
          </p:cNvPr>
          <p:cNvSpPr>
            <a:spLocks noGrp="1"/>
          </p:cNvSpPr>
          <p:nvPr>
            <p:ph type="dt" sz="half" idx="10"/>
          </p:nvPr>
        </p:nvSpPr>
        <p:spPr/>
        <p:txBody>
          <a:bodyPr/>
          <a:lstStyle/>
          <a:p>
            <a:fld id="{D9315F15-A8FB-4108-AFFA-EFECFD00E7BA}" type="datetimeFigureOut">
              <a:rPr lang="en-IN" smtClean="0"/>
              <a:t>17/10/2022</a:t>
            </a:fld>
            <a:endParaRPr lang="en-IN"/>
          </a:p>
        </p:txBody>
      </p:sp>
      <p:sp>
        <p:nvSpPr>
          <p:cNvPr id="3" name="Footer Placeholder 2">
            <a:extLst>
              <a:ext uri="{FF2B5EF4-FFF2-40B4-BE49-F238E27FC236}">
                <a16:creationId xmlns:a16="http://schemas.microsoft.com/office/drawing/2014/main" id="{74DE48A3-78F6-4D62-89FF-4AFF113103A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91079E-7830-21E3-FA52-882D546F2C4E}"/>
              </a:ext>
            </a:extLst>
          </p:cNvPr>
          <p:cNvSpPr>
            <a:spLocks noGrp="1"/>
          </p:cNvSpPr>
          <p:nvPr>
            <p:ph type="sldNum" sz="quarter" idx="12"/>
          </p:nvPr>
        </p:nvSpPr>
        <p:spPr/>
        <p:txBody>
          <a:bodyPr/>
          <a:lstStyle/>
          <a:p>
            <a:fld id="{41C641C5-7C20-4717-ADC9-2056020BFD10}" type="slidenum">
              <a:rPr lang="en-IN" smtClean="0"/>
              <a:t>‹#›</a:t>
            </a:fld>
            <a:endParaRPr lang="en-IN"/>
          </a:p>
        </p:txBody>
      </p:sp>
    </p:spTree>
    <p:extLst>
      <p:ext uri="{BB962C8B-B14F-4D97-AF65-F5344CB8AC3E}">
        <p14:creationId xmlns:p14="http://schemas.microsoft.com/office/powerpoint/2010/main" val="579554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B16F5-B435-1932-61F0-520C02A15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73E1233-5670-9AEC-81B1-72F5697B3D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B19F99-FB8D-B665-976A-CE8F088F5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571924-09AF-8510-C125-32ECE2E06EBE}"/>
              </a:ext>
            </a:extLst>
          </p:cNvPr>
          <p:cNvSpPr>
            <a:spLocks noGrp="1"/>
          </p:cNvSpPr>
          <p:nvPr>
            <p:ph type="dt" sz="half" idx="10"/>
          </p:nvPr>
        </p:nvSpPr>
        <p:spPr/>
        <p:txBody>
          <a:bodyPr/>
          <a:lstStyle/>
          <a:p>
            <a:fld id="{D9315F15-A8FB-4108-AFFA-EFECFD00E7BA}" type="datetimeFigureOut">
              <a:rPr lang="en-IN" smtClean="0"/>
              <a:t>17/10/2022</a:t>
            </a:fld>
            <a:endParaRPr lang="en-IN"/>
          </a:p>
        </p:txBody>
      </p:sp>
      <p:sp>
        <p:nvSpPr>
          <p:cNvPr id="6" name="Footer Placeholder 5">
            <a:extLst>
              <a:ext uri="{FF2B5EF4-FFF2-40B4-BE49-F238E27FC236}">
                <a16:creationId xmlns:a16="http://schemas.microsoft.com/office/drawing/2014/main" id="{056D8225-3614-2E11-C133-06B3C6FD67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E85F3C-8A34-B955-71A1-756DE27AB2FB}"/>
              </a:ext>
            </a:extLst>
          </p:cNvPr>
          <p:cNvSpPr>
            <a:spLocks noGrp="1"/>
          </p:cNvSpPr>
          <p:nvPr>
            <p:ph type="sldNum" sz="quarter" idx="12"/>
          </p:nvPr>
        </p:nvSpPr>
        <p:spPr/>
        <p:txBody>
          <a:bodyPr/>
          <a:lstStyle/>
          <a:p>
            <a:fld id="{41C641C5-7C20-4717-ADC9-2056020BFD10}" type="slidenum">
              <a:rPr lang="en-IN" smtClean="0"/>
              <a:t>‹#›</a:t>
            </a:fld>
            <a:endParaRPr lang="en-IN"/>
          </a:p>
        </p:txBody>
      </p:sp>
    </p:spTree>
    <p:extLst>
      <p:ext uri="{BB962C8B-B14F-4D97-AF65-F5344CB8AC3E}">
        <p14:creationId xmlns:p14="http://schemas.microsoft.com/office/powerpoint/2010/main" val="196119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108E1-0B6E-9682-6F14-D26DB34B8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C5B43A9-8F1D-D2FA-4AA7-91D2F60190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F708BC-5CC2-7BAE-FE2D-F8A8AB6F4F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2D1FB4-2AA1-977D-113C-DE520E250948}"/>
              </a:ext>
            </a:extLst>
          </p:cNvPr>
          <p:cNvSpPr>
            <a:spLocks noGrp="1"/>
          </p:cNvSpPr>
          <p:nvPr>
            <p:ph type="dt" sz="half" idx="10"/>
          </p:nvPr>
        </p:nvSpPr>
        <p:spPr/>
        <p:txBody>
          <a:bodyPr/>
          <a:lstStyle/>
          <a:p>
            <a:fld id="{D9315F15-A8FB-4108-AFFA-EFECFD00E7BA}" type="datetimeFigureOut">
              <a:rPr lang="en-IN" smtClean="0"/>
              <a:t>17/10/2022</a:t>
            </a:fld>
            <a:endParaRPr lang="en-IN"/>
          </a:p>
        </p:txBody>
      </p:sp>
      <p:sp>
        <p:nvSpPr>
          <p:cNvPr id="6" name="Footer Placeholder 5">
            <a:extLst>
              <a:ext uri="{FF2B5EF4-FFF2-40B4-BE49-F238E27FC236}">
                <a16:creationId xmlns:a16="http://schemas.microsoft.com/office/drawing/2014/main" id="{8B3470C9-9414-EFA2-5976-9E1531E1A6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66B57A-1B92-AA03-2BD8-9FFD4B6787BE}"/>
              </a:ext>
            </a:extLst>
          </p:cNvPr>
          <p:cNvSpPr>
            <a:spLocks noGrp="1"/>
          </p:cNvSpPr>
          <p:nvPr>
            <p:ph type="sldNum" sz="quarter" idx="12"/>
          </p:nvPr>
        </p:nvSpPr>
        <p:spPr/>
        <p:txBody>
          <a:bodyPr/>
          <a:lstStyle/>
          <a:p>
            <a:fld id="{41C641C5-7C20-4717-ADC9-2056020BFD10}" type="slidenum">
              <a:rPr lang="en-IN" smtClean="0"/>
              <a:t>‹#›</a:t>
            </a:fld>
            <a:endParaRPr lang="en-IN"/>
          </a:p>
        </p:txBody>
      </p:sp>
    </p:spTree>
    <p:extLst>
      <p:ext uri="{BB962C8B-B14F-4D97-AF65-F5344CB8AC3E}">
        <p14:creationId xmlns:p14="http://schemas.microsoft.com/office/powerpoint/2010/main" val="1970961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E1BD2C-198C-7E70-AF49-C9CF08E0EE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40D87F-2525-3699-FFDF-8397819D0B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B252AF-4CCE-5E72-DCFA-C904DF48F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315F15-A8FB-4108-AFFA-EFECFD00E7BA}" type="datetimeFigureOut">
              <a:rPr lang="en-IN" smtClean="0"/>
              <a:t>17/10/2022</a:t>
            </a:fld>
            <a:endParaRPr lang="en-IN"/>
          </a:p>
        </p:txBody>
      </p:sp>
      <p:sp>
        <p:nvSpPr>
          <p:cNvPr id="5" name="Footer Placeholder 4">
            <a:extLst>
              <a:ext uri="{FF2B5EF4-FFF2-40B4-BE49-F238E27FC236}">
                <a16:creationId xmlns:a16="http://schemas.microsoft.com/office/drawing/2014/main" id="{F7AD9B9E-99A6-532A-CD22-39D3C68B0B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2D1DAD-5071-3444-E368-E29A11C77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C641C5-7C20-4717-ADC9-2056020BFD10}" type="slidenum">
              <a:rPr lang="en-IN" smtClean="0"/>
              <a:t>‹#›</a:t>
            </a:fld>
            <a:endParaRPr lang="en-IN"/>
          </a:p>
        </p:txBody>
      </p:sp>
    </p:spTree>
    <p:extLst>
      <p:ext uri="{BB962C8B-B14F-4D97-AF65-F5344CB8AC3E}">
        <p14:creationId xmlns:p14="http://schemas.microsoft.com/office/powerpoint/2010/main" val="826842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 Id="rId5" Type="http://schemas.openxmlformats.org/officeDocument/2006/relationships/image" Target="../media/image27.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jp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4.jpg"/><Relationship Id="rId7"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5F71AA-CAC2-B132-FC65-4D7050449791}"/>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E571199-090C-7533-CB94-89DD429573D5}"/>
              </a:ext>
            </a:extLst>
          </p:cNvPr>
          <p:cNvSpPr>
            <a:spLocks noGrp="1"/>
          </p:cNvSpPr>
          <p:nvPr>
            <p:ph type="subTitle" idx="1"/>
          </p:nvPr>
        </p:nvSpPr>
        <p:spPr>
          <a:xfrm>
            <a:off x="519415" y="4118321"/>
            <a:ext cx="11302483" cy="1405467"/>
          </a:xfrm>
        </p:spPr>
        <p:txBody>
          <a:bodyPr>
            <a:normAutofit/>
          </a:bodyPr>
          <a:lstStyle/>
          <a:p>
            <a:pPr algn="ctr"/>
            <a:r>
              <a:rPr lang="en-US" sz="4400" b="1" dirty="0">
                <a:latin typeface="Bahnschrift SemiBold SemiConden" panose="020B0502040204020203" pitchFamily="34" charset="0"/>
              </a:rPr>
              <a:t>Business prospects in current Market Situation</a:t>
            </a:r>
            <a:endParaRPr lang="en-IN" sz="4400" b="1" dirty="0">
              <a:latin typeface="Bahnschrift SemiBold SemiConden" panose="020B0502040204020203" pitchFamily="34" charset="0"/>
            </a:endParaRPr>
          </a:p>
        </p:txBody>
      </p:sp>
      <p:pic>
        <p:nvPicPr>
          <p:cNvPr id="7" name="Picture 6">
            <a:extLst>
              <a:ext uri="{FF2B5EF4-FFF2-40B4-BE49-F238E27FC236}">
                <a16:creationId xmlns:a16="http://schemas.microsoft.com/office/drawing/2014/main" id="{82040629-E259-25C9-2A03-CDDEC8216635}"/>
              </a:ext>
            </a:extLst>
          </p:cNvPr>
          <p:cNvPicPr>
            <a:picLocks noChangeAspect="1"/>
          </p:cNvPicPr>
          <p:nvPr/>
        </p:nvPicPr>
        <p:blipFill>
          <a:blip r:embed="rId3">
            <a:alphaModFix/>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127279" y="2244219"/>
            <a:ext cx="11918802" cy="1308161"/>
          </a:xfrm>
          <a:prstGeom prst="rect">
            <a:avLst/>
          </a:prstGeom>
        </p:spPr>
      </p:pic>
    </p:spTree>
    <p:extLst>
      <p:ext uri="{BB962C8B-B14F-4D97-AF65-F5344CB8AC3E}">
        <p14:creationId xmlns:p14="http://schemas.microsoft.com/office/powerpoint/2010/main" val="1081295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914089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821999" y="512913"/>
            <a:ext cx="8460299" cy="763600"/>
          </a:xfrm>
        </p:spPr>
        <p:txBody>
          <a:bodyPr/>
          <a:lstStyle/>
          <a:p>
            <a:r>
              <a:rPr lang="en-IN" sz="3600" spc="600" dirty="0">
                <a:solidFill>
                  <a:schemeClr val="tx2">
                    <a:lumMod val="50000"/>
                  </a:schemeClr>
                </a:solidFill>
                <a:latin typeface="Copperplate Gothic Bold" panose="020E0705020206020404" pitchFamily="34" charset="0"/>
              </a:rPr>
              <a:t>Ola electric products</a:t>
            </a:r>
            <a:endParaRPr lang="en-IN" sz="3600" dirty="0">
              <a:latin typeface="Bookman Old Style" panose="02050604050505020204" pitchFamily="18" charset="0"/>
            </a:endParaRP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1336904" y="5247970"/>
            <a:ext cx="7016621" cy="558026"/>
          </a:xfrm>
        </p:spPr>
        <p:txBody>
          <a:bodyPr/>
          <a:lstStyle/>
          <a:p>
            <a:pPr marL="186262" indent="0" algn="just">
              <a:buNone/>
            </a:pPr>
            <a:r>
              <a:rPr lang="en-IN" sz="2800" b="1" i="0" dirty="0">
                <a:solidFill>
                  <a:srgbClr val="1D2F38"/>
                </a:solidFill>
                <a:effectLst/>
                <a:latin typeface="Poppins" panose="00000500000000000000" pitchFamily="2" charset="0"/>
              </a:rPr>
              <a:t> S1</a:t>
            </a:r>
            <a:r>
              <a:rPr lang="en-IN" sz="1800" i="0" dirty="0">
                <a:solidFill>
                  <a:srgbClr val="1D2F38"/>
                </a:solidFill>
                <a:effectLst/>
                <a:latin typeface="Poppins" panose="00000500000000000000" pitchFamily="2" charset="0"/>
              </a:rPr>
              <a:t>					</a:t>
            </a:r>
            <a:r>
              <a:rPr lang="en-IN" sz="1800" b="1" i="0" dirty="0">
                <a:solidFill>
                  <a:srgbClr val="1D2F38"/>
                </a:solidFill>
                <a:effectLst/>
                <a:latin typeface="Poppins" panose="00000500000000000000" pitchFamily="2" charset="0"/>
              </a:rPr>
              <a:t>  </a:t>
            </a:r>
            <a:r>
              <a:rPr lang="en-IN" sz="2800" b="1" i="0" dirty="0">
                <a:solidFill>
                  <a:srgbClr val="1D2F38"/>
                </a:solidFill>
                <a:effectLst/>
                <a:latin typeface="Poppins" panose="00000500000000000000" pitchFamily="2" charset="0"/>
              </a:rPr>
              <a:t>S1 PRO</a:t>
            </a: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dirty="0">
              <a:solidFill>
                <a:schemeClr val="bg1"/>
              </a:solidFill>
            </a:endParaRPr>
          </a:p>
        </p:txBody>
      </p:sp>
      <p:cxnSp>
        <p:nvCxnSpPr>
          <p:cNvPr id="5" name="Straight Connector 4">
            <a:extLst>
              <a:ext uri="{FF2B5EF4-FFF2-40B4-BE49-F238E27FC236}">
                <a16:creationId xmlns:a16="http://schemas.microsoft.com/office/drawing/2014/main" id="{2FEC3AA3-7741-C453-C758-681EB58CB063}"/>
              </a:ext>
            </a:extLst>
          </p:cNvPr>
          <p:cNvCxnSpPr>
            <a:cxnSpLocks/>
          </p:cNvCxnSpPr>
          <p:nvPr/>
        </p:nvCxnSpPr>
        <p:spPr>
          <a:xfrm>
            <a:off x="363894" y="1246497"/>
            <a:ext cx="8369559"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7F69E16C-A2DA-CF0F-1A62-6B11DE7C58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894" y="2042650"/>
            <a:ext cx="3560036" cy="288669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1F6CADD-C461-D6B4-EDC6-3649B63138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9451" y="2044769"/>
            <a:ext cx="3521356" cy="2884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713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F148-69E0-75A9-8B63-4457BA7BBB5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A2FB17C-8720-38E4-AF23-06B3F6CB5EC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9C8A9314-6384-391E-4F21-CE055A711625}"/>
              </a:ext>
            </a:extLst>
          </p:cNvPr>
          <p:cNvPicPr>
            <a:picLocks noChangeAspect="1"/>
          </p:cNvPicPr>
          <p:nvPr/>
        </p:nvPicPr>
        <p:blipFill rotWithShape="1">
          <a:blip r:embed="rId2"/>
          <a:srcRect l="7874" r="2374" b="22406"/>
          <a:stretch/>
        </p:blipFill>
        <p:spPr>
          <a:xfrm>
            <a:off x="0" y="0"/>
            <a:ext cx="12192000" cy="6858000"/>
          </a:xfrm>
          <a:prstGeom prst="rect">
            <a:avLst/>
          </a:prstGeom>
        </p:spPr>
      </p:pic>
    </p:spTree>
    <p:extLst>
      <p:ext uri="{BB962C8B-B14F-4D97-AF65-F5344CB8AC3E}">
        <p14:creationId xmlns:p14="http://schemas.microsoft.com/office/powerpoint/2010/main" val="2701871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3172408" y="0"/>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3263406" y="113474"/>
            <a:ext cx="8885339" cy="903561"/>
          </a:xfrm>
        </p:spPr>
        <p:txBody>
          <a:bodyPr/>
          <a:lstStyle/>
          <a:p>
            <a:pPr algn="ctr"/>
            <a:r>
              <a:rPr lang="en-IN" sz="3600" spc="600" dirty="0">
                <a:solidFill>
                  <a:schemeClr val="tx2">
                    <a:lumMod val="50000"/>
                  </a:schemeClr>
                </a:solidFill>
                <a:latin typeface="Copperplate Gothic Bold" panose="020E0705020206020404" pitchFamily="34" charset="0"/>
              </a:rPr>
              <a:t>PRODUCT SPECIFICATIONS</a:t>
            </a:r>
          </a:p>
        </p:txBody>
      </p:sp>
      <p:cxnSp>
        <p:nvCxnSpPr>
          <p:cNvPr id="7" name="Straight Connector 6">
            <a:extLst>
              <a:ext uri="{FF2B5EF4-FFF2-40B4-BE49-F238E27FC236}">
                <a16:creationId xmlns:a16="http://schemas.microsoft.com/office/drawing/2014/main" id="{CD062E64-CD38-4FE0-F33D-460FEA28D501}"/>
              </a:ext>
            </a:extLst>
          </p:cNvPr>
          <p:cNvCxnSpPr/>
          <p:nvPr/>
        </p:nvCxnSpPr>
        <p:spPr>
          <a:xfrm>
            <a:off x="3427959" y="1017035"/>
            <a:ext cx="8425542"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FAF9220B-1ADC-2B0E-FE98-E0FA50D28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2634" y="1341039"/>
            <a:ext cx="8539140" cy="5190389"/>
          </a:xfrm>
          <a:prstGeom prst="rect">
            <a:avLst/>
          </a:prstGeom>
        </p:spPr>
      </p:pic>
    </p:spTree>
    <p:extLst>
      <p:ext uri="{BB962C8B-B14F-4D97-AF65-F5344CB8AC3E}">
        <p14:creationId xmlns:p14="http://schemas.microsoft.com/office/powerpoint/2010/main" val="854569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4DBEB-4C7F-EF7B-1B8B-683D3F0070AD}"/>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91FEB506-555C-BFCF-8EB4-DCDDBBADFCB6}"/>
              </a:ext>
            </a:extLst>
          </p:cNvPr>
          <p:cNvSpPr/>
          <p:nvPr/>
        </p:nvSpPr>
        <p:spPr>
          <a:xfrm>
            <a:off x="964932" y="205275"/>
            <a:ext cx="1156996" cy="933411"/>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IN" sz="6000" u="sng" dirty="0">
                <a:solidFill>
                  <a:schemeClr val="tx1"/>
                </a:solidFill>
                <a:latin typeface="Arial Black" panose="020B0A04020102020204" pitchFamily="34" charset="0"/>
                <a:ea typeface="Arial Unicode MS" panose="020B0604020202020204" pitchFamily="34" charset="-128"/>
                <a:cs typeface="Arial Unicode MS" panose="020B0604020202020204" pitchFamily="34" charset="-128"/>
              </a:rPr>
              <a:t>S</a:t>
            </a:r>
          </a:p>
        </p:txBody>
      </p:sp>
      <p:sp>
        <p:nvSpPr>
          <p:cNvPr id="11" name="Rectangle 10">
            <a:extLst>
              <a:ext uri="{FF2B5EF4-FFF2-40B4-BE49-F238E27FC236}">
                <a16:creationId xmlns:a16="http://schemas.microsoft.com/office/drawing/2014/main" id="{59375940-5583-CEBA-95F9-EB0697B7C420}"/>
              </a:ext>
            </a:extLst>
          </p:cNvPr>
          <p:cNvSpPr/>
          <p:nvPr/>
        </p:nvSpPr>
        <p:spPr>
          <a:xfrm>
            <a:off x="9786254" y="205274"/>
            <a:ext cx="1156996" cy="905419"/>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IN" sz="6000" u="sng" dirty="0">
                <a:solidFill>
                  <a:schemeClr val="tx1"/>
                </a:solidFill>
                <a:latin typeface="Arial Black" panose="020B0A04020102020204" pitchFamily="34" charset="0"/>
              </a:rPr>
              <a:t>T</a:t>
            </a:r>
          </a:p>
        </p:txBody>
      </p:sp>
      <p:sp>
        <p:nvSpPr>
          <p:cNvPr id="12" name="Rectangle 11">
            <a:extLst>
              <a:ext uri="{FF2B5EF4-FFF2-40B4-BE49-F238E27FC236}">
                <a16:creationId xmlns:a16="http://schemas.microsoft.com/office/drawing/2014/main" id="{52C71827-A535-1458-6784-61016CDDDF68}"/>
              </a:ext>
            </a:extLst>
          </p:cNvPr>
          <p:cNvSpPr/>
          <p:nvPr/>
        </p:nvSpPr>
        <p:spPr>
          <a:xfrm>
            <a:off x="6792676" y="205275"/>
            <a:ext cx="1156996" cy="953668"/>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IN" sz="6000" u="sng" dirty="0">
                <a:solidFill>
                  <a:schemeClr val="tx1"/>
                </a:solidFill>
                <a:latin typeface="Arial Black" panose="020B0A04020102020204" pitchFamily="34" charset="0"/>
              </a:rPr>
              <a:t>0</a:t>
            </a:r>
          </a:p>
        </p:txBody>
      </p:sp>
      <p:sp>
        <p:nvSpPr>
          <p:cNvPr id="13" name="Rectangle 12">
            <a:extLst>
              <a:ext uri="{FF2B5EF4-FFF2-40B4-BE49-F238E27FC236}">
                <a16:creationId xmlns:a16="http://schemas.microsoft.com/office/drawing/2014/main" id="{E21EDEB2-A408-4C48-C28D-60455910E1BB}"/>
              </a:ext>
            </a:extLst>
          </p:cNvPr>
          <p:cNvSpPr/>
          <p:nvPr/>
        </p:nvSpPr>
        <p:spPr>
          <a:xfrm>
            <a:off x="3799098" y="205274"/>
            <a:ext cx="1156996" cy="93341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IN" sz="6000" u="sng" dirty="0">
                <a:solidFill>
                  <a:schemeClr val="tx1"/>
                </a:solidFill>
                <a:latin typeface="Arial Black" panose="020B0A04020102020204" pitchFamily="34" charset="0"/>
              </a:rPr>
              <a:t>W</a:t>
            </a:r>
          </a:p>
        </p:txBody>
      </p:sp>
      <p:sp>
        <p:nvSpPr>
          <p:cNvPr id="7" name="TextBox 6"/>
          <p:cNvSpPr txBox="1"/>
          <p:nvPr/>
        </p:nvSpPr>
        <p:spPr>
          <a:xfrm>
            <a:off x="370936" y="1110694"/>
            <a:ext cx="2460887" cy="10064294"/>
          </a:xfrm>
          <a:prstGeom prst="rect">
            <a:avLst/>
          </a:prstGeom>
          <a:noFill/>
        </p:spPr>
        <p:txBody>
          <a:bodyPr wrap="square" rtlCol="0">
            <a:spAutoFit/>
          </a:bodyPr>
          <a:lstStyle/>
          <a:p>
            <a:pPr marL="285750" indent="-285750">
              <a:buFont typeface="Arial" panose="020B0604020202020204" pitchFamily="34" charset="0"/>
              <a:buChar char="•"/>
            </a:pPr>
            <a:r>
              <a:rPr lang="en-US" dirty="0"/>
              <a:t>Simple and minimalistic design.</a:t>
            </a:r>
          </a:p>
          <a:p>
            <a:pPr marL="285750" indent="-285750">
              <a:buFont typeface="Arial" panose="020B0604020202020204" pitchFamily="34" charset="0"/>
              <a:buChar char="•"/>
            </a:pPr>
            <a:r>
              <a:rPr lang="en-US" dirty="0"/>
              <a:t>Eco Friendly.</a:t>
            </a:r>
          </a:p>
          <a:p>
            <a:pPr marL="285750" indent="-285750">
              <a:buFont typeface="Arial" panose="020B0604020202020204" pitchFamily="34" charset="0"/>
              <a:buChar char="•"/>
            </a:pPr>
            <a:r>
              <a:rPr lang="en-US" dirty="0"/>
              <a:t>Manufacturing Plant which is most Sustainable, most Advanced and world’s Largest Plant.</a:t>
            </a:r>
          </a:p>
          <a:p>
            <a:pPr marL="285750" indent="-285750">
              <a:buFont typeface="Arial" panose="020B0604020202020204" pitchFamily="34" charset="0"/>
              <a:buChar char="•"/>
            </a:pPr>
            <a:r>
              <a:rPr lang="en-US" dirty="0"/>
              <a:t>Easy online booking for both Sales and Servicing.</a:t>
            </a:r>
          </a:p>
          <a:p>
            <a:pPr marL="285750" indent="-285750">
              <a:buFont typeface="Arial" panose="020B0604020202020204" pitchFamily="34" charset="0"/>
              <a:buChar char="•"/>
            </a:pPr>
            <a:r>
              <a:rPr lang="en-US" dirty="0"/>
              <a:t>The batteries, motors, vehicle computers and softwares are developed and manufactured in house.</a:t>
            </a:r>
          </a:p>
          <a:p>
            <a:pPr marL="285750" indent="-285750">
              <a:buFont typeface="Arial" panose="020B0604020202020204" pitchFamily="34" charset="0"/>
              <a:buChar char="•"/>
            </a:pPr>
            <a:r>
              <a:rPr lang="en-US" dirty="0"/>
              <a:t>Longest Range per charge.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extBox 7"/>
          <p:cNvSpPr txBox="1"/>
          <p:nvPr/>
        </p:nvSpPr>
        <p:spPr>
          <a:xfrm>
            <a:off x="3186163" y="1138686"/>
            <a:ext cx="2687218" cy="5632311"/>
          </a:xfrm>
          <a:prstGeom prst="rect">
            <a:avLst/>
          </a:prstGeom>
          <a:noFill/>
        </p:spPr>
        <p:txBody>
          <a:bodyPr wrap="square" rtlCol="0">
            <a:spAutoFit/>
          </a:bodyPr>
          <a:lstStyle/>
          <a:p>
            <a:pPr marL="285750" indent="-285750">
              <a:buFont typeface="Arial" panose="020B0604020202020204" pitchFamily="34" charset="0"/>
              <a:buChar char="•"/>
            </a:pPr>
            <a:r>
              <a:rPr lang="en-US" dirty="0"/>
              <a:t>Failed to deliver the vehicles in time as promised.</a:t>
            </a:r>
          </a:p>
          <a:p>
            <a:pPr marL="285750" indent="-285750">
              <a:buFont typeface="Arial" panose="020B0604020202020204" pitchFamily="34" charset="0"/>
              <a:buChar char="•"/>
            </a:pPr>
            <a:r>
              <a:rPr lang="en-US" dirty="0"/>
              <a:t>Multiple complaints of delivering damaged vehicles, battery overheating.</a:t>
            </a:r>
          </a:p>
          <a:p>
            <a:pPr marL="285750" indent="-285750">
              <a:buFont typeface="Arial" panose="020B0604020202020204" pitchFamily="34" charset="0"/>
              <a:buChar char="•"/>
            </a:pPr>
            <a:r>
              <a:rPr lang="en-US" dirty="0"/>
              <a:t>Lack of recharging infrastructure or no in house charging stations like the competitors.(Ather,TVS)</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Absence of physical Showrooms to review the vehicle before booking and no service centers to attend in case of breakdown.</a:t>
            </a:r>
            <a:endParaRPr lang="en-IN" dirty="0"/>
          </a:p>
          <a:p>
            <a:endParaRPr lang="en-US" dirty="0"/>
          </a:p>
        </p:txBody>
      </p:sp>
      <p:sp>
        <p:nvSpPr>
          <p:cNvPr id="9" name="TextBox 8"/>
          <p:cNvSpPr txBox="1"/>
          <p:nvPr/>
        </p:nvSpPr>
        <p:spPr>
          <a:xfrm>
            <a:off x="6270667" y="1110693"/>
            <a:ext cx="234693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Subsidies provided by different state governments.</a:t>
            </a:r>
          </a:p>
          <a:p>
            <a:pPr marL="285750" indent="-285750">
              <a:buFont typeface="Arial" panose="020B0604020202020204" pitchFamily="34" charset="0"/>
              <a:buChar char="•"/>
            </a:pPr>
            <a:r>
              <a:rPr lang="en-US" dirty="0"/>
              <a:t>Lower taxes.</a:t>
            </a:r>
          </a:p>
          <a:p>
            <a:pPr marL="285750" indent="-285750">
              <a:buFont typeface="Arial" panose="020B0604020202020204" pitchFamily="34" charset="0"/>
              <a:buChar char="•"/>
            </a:pPr>
            <a:r>
              <a:rPr lang="en-US" dirty="0"/>
              <a:t>Food Delivery companies, Vehicle renting companies and Taxi Partners opting for electic vehicles than IC Vehicles.</a:t>
            </a:r>
          </a:p>
          <a:p>
            <a:pPr marL="285750" indent="-285750">
              <a:buFont typeface="Arial" panose="020B0604020202020204" pitchFamily="34" charset="0"/>
              <a:buChar char="•"/>
            </a:pPr>
            <a:r>
              <a:rPr lang="en-US" dirty="0"/>
              <a:t>Increasing fossil fuel costs.</a:t>
            </a:r>
          </a:p>
          <a:p>
            <a:pPr marL="285750" indent="-285750">
              <a:buFont typeface="Arial" panose="020B0604020202020204" pitchFamily="34" charset="0"/>
              <a:buChar char="•"/>
            </a:pPr>
            <a:r>
              <a:rPr lang="en-US" dirty="0"/>
              <a:t>Rectifying the mistakes and short comings of the product and rebuild the trust.</a:t>
            </a:r>
            <a:endParaRPr lang="en-IN" dirty="0"/>
          </a:p>
        </p:txBody>
      </p:sp>
      <p:sp>
        <p:nvSpPr>
          <p:cNvPr id="15" name="TextBox 14"/>
          <p:cNvSpPr txBox="1"/>
          <p:nvPr/>
        </p:nvSpPr>
        <p:spPr>
          <a:xfrm>
            <a:off x="9014889" y="1158943"/>
            <a:ext cx="2561759"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Increase in Electricity cost.</a:t>
            </a:r>
          </a:p>
          <a:p>
            <a:pPr marL="285750" indent="-285750">
              <a:buFont typeface="Arial" panose="020B0604020202020204" pitchFamily="34" charset="0"/>
              <a:buChar char="•"/>
            </a:pPr>
            <a:r>
              <a:rPr lang="en-US" dirty="0"/>
              <a:t>Entry of new companies and competition with rivals like Ather, Honda, TVS etc.</a:t>
            </a:r>
          </a:p>
          <a:p>
            <a:pPr marL="285750" indent="-285750">
              <a:buFont typeface="Arial" panose="020B0604020202020204" pitchFamily="34" charset="0"/>
              <a:buChar char="•"/>
            </a:pPr>
            <a:r>
              <a:rPr lang="en-US" dirty="0"/>
              <a:t>Competition or invention of alternate fuels, electric hybrids or hydrogen powered vehicles.</a:t>
            </a:r>
          </a:p>
          <a:p>
            <a:endParaRPr lang="en-US" dirty="0"/>
          </a:p>
        </p:txBody>
      </p:sp>
      <p:cxnSp>
        <p:nvCxnSpPr>
          <p:cNvPr id="4" name="Straight Connector 3">
            <a:extLst>
              <a:ext uri="{FF2B5EF4-FFF2-40B4-BE49-F238E27FC236}">
                <a16:creationId xmlns:a16="http://schemas.microsoft.com/office/drawing/2014/main" id="{EE0AD291-6D73-9306-2FC2-0DEF4A1AA843}"/>
              </a:ext>
            </a:extLst>
          </p:cNvPr>
          <p:cNvCxnSpPr>
            <a:cxnSpLocks/>
          </p:cNvCxnSpPr>
          <p:nvPr/>
        </p:nvCxnSpPr>
        <p:spPr>
          <a:xfrm>
            <a:off x="2643937" y="0"/>
            <a:ext cx="558822" cy="6808147"/>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C426880-4CBA-B572-AABF-53D7F91A8E4B}"/>
              </a:ext>
            </a:extLst>
          </p:cNvPr>
          <p:cNvCxnSpPr>
            <a:cxnSpLocks/>
          </p:cNvCxnSpPr>
          <p:nvPr/>
        </p:nvCxnSpPr>
        <p:spPr>
          <a:xfrm>
            <a:off x="5570121" y="-37152"/>
            <a:ext cx="821211" cy="689515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59E5EE0-92C4-3543-226D-3D95239BCFB0}"/>
              </a:ext>
            </a:extLst>
          </p:cNvPr>
          <p:cNvCxnSpPr>
            <a:cxnSpLocks/>
          </p:cNvCxnSpPr>
          <p:nvPr/>
        </p:nvCxnSpPr>
        <p:spPr>
          <a:xfrm>
            <a:off x="8471681" y="0"/>
            <a:ext cx="972722" cy="685799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1934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2489432" y="-11352"/>
            <a:ext cx="8201607" cy="763600"/>
          </a:xfrm>
        </p:spPr>
        <p:txBody>
          <a:bodyPr/>
          <a:lstStyle/>
          <a:p>
            <a:r>
              <a:rPr lang="en-IN" spc="600" dirty="0">
                <a:solidFill>
                  <a:schemeClr val="tx2">
                    <a:lumMod val="50000"/>
                  </a:schemeClr>
                </a:solidFill>
                <a:latin typeface="Copperplate Gothic Bold" panose="020E0705020206020404" pitchFamily="34" charset="0"/>
              </a:rPr>
              <a:t>PRODUCT SALES</a:t>
            </a:r>
            <a:endParaRPr lang="en-IN" dirty="0">
              <a:latin typeface="Bookman Old Style" panose="02050604050505020204" pitchFamily="18" charset="0"/>
            </a:endParaRP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839754" y="1306285"/>
            <a:ext cx="7016621" cy="4917234"/>
          </a:xfrm>
        </p:spPr>
        <p:txBody>
          <a:bodyPr/>
          <a:lstStyle/>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dirty="0">
              <a:solidFill>
                <a:schemeClr val="bg1"/>
              </a:solidFill>
            </a:endParaRPr>
          </a:p>
        </p:txBody>
      </p:sp>
      <p:cxnSp>
        <p:nvCxnSpPr>
          <p:cNvPr id="5" name="Straight Connector 4">
            <a:extLst>
              <a:ext uri="{FF2B5EF4-FFF2-40B4-BE49-F238E27FC236}">
                <a16:creationId xmlns:a16="http://schemas.microsoft.com/office/drawing/2014/main" id="{2FEC3AA3-7741-C453-C758-681EB58CB063}"/>
              </a:ext>
            </a:extLst>
          </p:cNvPr>
          <p:cNvCxnSpPr>
            <a:cxnSpLocks/>
          </p:cNvCxnSpPr>
          <p:nvPr/>
        </p:nvCxnSpPr>
        <p:spPr>
          <a:xfrm>
            <a:off x="1604866" y="625151"/>
            <a:ext cx="8369559"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DB0D3F43-0605-0E92-42AA-85C8551FC0DD}"/>
              </a:ext>
            </a:extLst>
          </p:cNvPr>
          <p:cNvPicPr>
            <a:picLocks noChangeAspect="1"/>
          </p:cNvPicPr>
          <p:nvPr/>
        </p:nvPicPr>
        <p:blipFill rotWithShape="1">
          <a:blip r:embed="rId3">
            <a:extLst>
              <a:ext uri="{28A0092B-C50C-407E-A947-70E740481C1C}">
                <a14:useLocalDpi xmlns:a14="http://schemas.microsoft.com/office/drawing/2010/main" val="0"/>
              </a:ext>
            </a:extLst>
          </a:blip>
          <a:srcRect r="12434" b="3374"/>
          <a:stretch/>
        </p:blipFill>
        <p:spPr>
          <a:xfrm>
            <a:off x="1068127" y="711256"/>
            <a:ext cx="9839359" cy="6107292"/>
          </a:xfrm>
          <a:prstGeom prst="rect">
            <a:avLst/>
          </a:prstGeom>
        </p:spPr>
      </p:pic>
    </p:spTree>
    <p:extLst>
      <p:ext uri="{BB962C8B-B14F-4D97-AF65-F5344CB8AC3E}">
        <p14:creationId xmlns:p14="http://schemas.microsoft.com/office/powerpoint/2010/main" val="1786036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914089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817985" y="290005"/>
            <a:ext cx="8201607" cy="763600"/>
          </a:xfrm>
        </p:spPr>
        <p:txBody>
          <a:bodyPr/>
          <a:lstStyle/>
          <a:p>
            <a:r>
              <a:rPr lang="en-IN" sz="2800" dirty="0">
                <a:solidFill>
                  <a:schemeClr val="tx2">
                    <a:lumMod val="50000"/>
                  </a:schemeClr>
                </a:solidFill>
                <a:latin typeface="Copperplate Gothic Bold" panose="020E0705020206020404" pitchFamily="34" charset="0"/>
              </a:rPr>
              <a:t>WHY OLA EV FAILED TO IMPRESS CONSUMERS</a:t>
            </a:r>
            <a:endParaRPr lang="en-IN" sz="2800" dirty="0">
              <a:latin typeface="Bookman Old Style" panose="02050604050505020204" pitchFamily="18" charset="0"/>
            </a:endParaRP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692458" y="1306284"/>
            <a:ext cx="7927759" cy="5261707"/>
          </a:xfrm>
        </p:spPr>
        <p:txBody>
          <a:bodyPr/>
          <a:lstStyle/>
          <a:p>
            <a:pPr marL="186262" indent="0" algn="just">
              <a:buNone/>
            </a:pPr>
            <a:r>
              <a:rPr lang="en-US" sz="1600" dirty="0"/>
              <a:t>Yes, it does fail to impress its customers, it failed to set up a benchmark in the market, it failed to deliver what it promised, it failed in so many aspects but, none can deny the fact that Ola electric does bring the revolution in the Indian electric vehicle market. When it comes to the smart electric vehicle segment, previously we had only one company i.e., Ather 450x that too with decent performance, but the Ola electric scooter is great at both the performance and the features. When it comes to the problems with the electric scooter, we should understand that the Ola is making a revolution and a few issues may come with its beta version of vehicles.</a:t>
            </a:r>
          </a:p>
          <a:p>
            <a:pPr marL="186262" indent="0" algn="just">
              <a:buNone/>
            </a:pPr>
            <a:endParaRPr lang="en-US" sz="1600" dirty="0"/>
          </a:p>
          <a:p>
            <a:pPr marL="186262" indent="0" algn="just">
              <a:buNone/>
            </a:pPr>
            <a:r>
              <a:rPr lang="en-US" sz="1800" b="1" i="0" dirty="0">
                <a:solidFill>
                  <a:srgbClr val="1D2F38"/>
                </a:solidFill>
                <a:effectLst/>
                <a:latin typeface="Poppins" panose="00000500000000000000" pitchFamily="2" charset="0"/>
              </a:rPr>
              <a:t>MAJOR FAILURES </a:t>
            </a:r>
            <a:r>
              <a:rPr lang="en-US" sz="1600" i="0" dirty="0">
                <a:solidFill>
                  <a:srgbClr val="1D2F38"/>
                </a:solidFill>
                <a:effectLst/>
                <a:latin typeface="Poppins" panose="00000500000000000000" pitchFamily="2" charset="0"/>
              </a:rPr>
              <a:t>:</a:t>
            </a:r>
          </a:p>
          <a:p>
            <a:pPr marL="186262" indent="0" algn="just">
              <a:buNone/>
            </a:pPr>
            <a:endParaRPr lang="en-US" sz="1600" i="0" dirty="0">
              <a:solidFill>
                <a:srgbClr val="1D2F38"/>
              </a:solidFill>
              <a:effectLst/>
              <a:latin typeface="Poppins" panose="00000500000000000000" pitchFamily="2" charset="0"/>
            </a:endParaRPr>
          </a:p>
          <a:p>
            <a:pPr marL="186262" indent="0" algn="just">
              <a:buNone/>
            </a:pPr>
            <a:r>
              <a:rPr lang="en-US" sz="1600" b="1" dirty="0">
                <a:solidFill>
                  <a:srgbClr val="1D2F38"/>
                </a:solidFill>
                <a:latin typeface="Poppins" panose="00000500000000000000" pitchFamily="2" charset="0"/>
              </a:rPr>
              <a:t>TEMPERATURE ISSUE</a:t>
            </a:r>
          </a:p>
          <a:p>
            <a:pPr marL="186262" indent="0" algn="just">
              <a:buNone/>
            </a:pPr>
            <a:r>
              <a:rPr lang="en-US" sz="1600" b="1" i="0" dirty="0">
                <a:solidFill>
                  <a:srgbClr val="1D2F38"/>
                </a:solidFill>
                <a:effectLst/>
                <a:latin typeface="Poppins" panose="00000500000000000000" pitchFamily="2" charset="0"/>
              </a:rPr>
              <a:t>MANUFACTERING DEFECTS</a:t>
            </a:r>
          </a:p>
          <a:p>
            <a:pPr marL="186262" indent="0" algn="just">
              <a:buNone/>
            </a:pPr>
            <a:r>
              <a:rPr lang="en-US" sz="1600" b="1" dirty="0">
                <a:solidFill>
                  <a:srgbClr val="1D2F38"/>
                </a:solidFill>
                <a:latin typeface="Poppins" panose="00000500000000000000" pitchFamily="2" charset="0"/>
              </a:rPr>
              <a:t>BATTERY FAILURES</a:t>
            </a:r>
          </a:p>
          <a:p>
            <a:pPr marL="186262" indent="0" algn="just">
              <a:buNone/>
            </a:pPr>
            <a:r>
              <a:rPr lang="en-US" sz="1600" b="1" i="0" dirty="0">
                <a:solidFill>
                  <a:srgbClr val="1D2F38"/>
                </a:solidFill>
                <a:effectLst/>
                <a:latin typeface="Poppins" panose="00000500000000000000" pitchFamily="2" charset="0"/>
              </a:rPr>
              <a:t>BROKEN SCOOTERS</a:t>
            </a:r>
          </a:p>
          <a:p>
            <a:pPr marL="186262" indent="0" algn="just">
              <a:buNone/>
            </a:pPr>
            <a:r>
              <a:rPr lang="en-US" sz="1600" b="1" dirty="0">
                <a:solidFill>
                  <a:srgbClr val="1D2F38"/>
                </a:solidFill>
                <a:latin typeface="Poppins" panose="00000500000000000000" pitchFamily="2" charset="0"/>
              </a:rPr>
              <a:t>DELIVERY CANCELATION</a:t>
            </a:r>
            <a:r>
              <a:rPr lang="en-US" sz="1600" dirty="0">
                <a:solidFill>
                  <a:srgbClr val="1D2F38"/>
                </a:solidFill>
                <a:latin typeface="Poppins" panose="00000500000000000000" pitchFamily="2" charset="0"/>
              </a:rPr>
              <a:t> </a:t>
            </a:r>
            <a:endParaRPr lang="en-US" sz="1600" i="0" dirty="0">
              <a:solidFill>
                <a:srgbClr val="1D2F38"/>
              </a:solidFill>
              <a:effectLst/>
              <a:latin typeface="Poppins" panose="00000500000000000000" pitchFamily="2" charset="0"/>
            </a:endParaRPr>
          </a:p>
          <a:p>
            <a:pPr marL="186262" indent="0" algn="just">
              <a:buNone/>
            </a:pPr>
            <a:endParaRPr lang="en-US" sz="16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dirty="0">
              <a:solidFill>
                <a:schemeClr val="bg1"/>
              </a:solidFill>
            </a:endParaRPr>
          </a:p>
        </p:txBody>
      </p:sp>
      <p:cxnSp>
        <p:nvCxnSpPr>
          <p:cNvPr id="5" name="Straight Connector 4">
            <a:extLst>
              <a:ext uri="{FF2B5EF4-FFF2-40B4-BE49-F238E27FC236}">
                <a16:creationId xmlns:a16="http://schemas.microsoft.com/office/drawing/2014/main" id="{2FEC3AA3-7741-C453-C758-681EB58CB063}"/>
              </a:ext>
            </a:extLst>
          </p:cNvPr>
          <p:cNvCxnSpPr>
            <a:cxnSpLocks/>
          </p:cNvCxnSpPr>
          <p:nvPr/>
        </p:nvCxnSpPr>
        <p:spPr>
          <a:xfrm>
            <a:off x="363894" y="1110495"/>
            <a:ext cx="836955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978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3172408" y="0"/>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3860792" y="113474"/>
            <a:ext cx="7877118" cy="903561"/>
          </a:xfrm>
        </p:spPr>
        <p:txBody>
          <a:bodyPr/>
          <a:lstStyle/>
          <a:p>
            <a:pPr algn="ctr"/>
            <a:r>
              <a:rPr lang="en-IN" sz="4000" spc="600" dirty="0">
                <a:solidFill>
                  <a:schemeClr val="tx2">
                    <a:lumMod val="50000"/>
                  </a:schemeClr>
                </a:solidFill>
                <a:latin typeface="Copperplate Gothic Bold" panose="020E0705020206020404" pitchFamily="34" charset="0"/>
              </a:rPr>
              <a:t>Insights &amp; solutions</a:t>
            </a: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3739494" y="1017035"/>
            <a:ext cx="7877118" cy="5514393"/>
          </a:xfrm>
        </p:spPr>
        <p:txBody>
          <a:bodyPr/>
          <a:lstStyle/>
          <a:p>
            <a:r>
              <a:rPr lang="en-US" b="1" dirty="0"/>
              <a:t>Training Local Mechanics</a:t>
            </a:r>
          </a:p>
          <a:p>
            <a:pPr marL="186262" indent="0">
              <a:buNone/>
            </a:pPr>
            <a:endParaRPr lang="en-US" b="1" dirty="0"/>
          </a:p>
          <a:p>
            <a:pPr marL="186262" indent="0">
              <a:buNone/>
            </a:pPr>
            <a:r>
              <a:rPr lang="en-US" dirty="0"/>
              <a:t>As there is no local service provider and no spare parts available. Training and Certifying local mechanics as authorized OLA Mechanics with adequate spare parts for instant service.</a:t>
            </a:r>
          </a:p>
          <a:p>
            <a:pPr marL="186262" indent="0">
              <a:buNone/>
            </a:pPr>
            <a:endParaRPr lang="en-US" dirty="0"/>
          </a:p>
          <a:p>
            <a:r>
              <a:rPr lang="en-US" b="1" dirty="0"/>
              <a:t>Lacking Delivery Network</a:t>
            </a:r>
          </a:p>
          <a:p>
            <a:endParaRPr lang="en-US" b="1" dirty="0"/>
          </a:p>
          <a:p>
            <a:pPr marL="186262" indent="0">
              <a:buNone/>
            </a:pPr>
            <a:r>
              <a:rPr lang="en-US" dirty="0"/>
              <a:t>As there is no Local dealer, Tie up with a delivery partner to reach tier 2/3 cities and remote locations rapidly with existing delivery vendors.</a:t>
            </a:r>
          </a:p>
          <a:p>
            <a:pPr marL="186262" indent="0">
              <a:buNone/>
            </a:pPr>
            <a:endParaRPr lang="en-US" dirty="0"/>
          </a:p>
          <a:p>
            <a:r>
              <a:rPr lang="en-US" b="1" dirty="0"/>
              <a:t>OLA Experience Centers.</a:t>
            </a:r>
          </a:p>
          <a:p>
            <a:endParaRPr lang="en-US" b="1" dirty="0"/>
          </a:p>
          <a:p>
            <a:pPr marL="186262" indent="0">
              <a:buNone/>
            </a:pPr>
            <a:r>
              <a:rPr lang="en-US" dirty="0"/>
              <a:t>Setting up Display and Experience of products lead in having trust and idea for the buying customer.</a:t>
            </a:r>
          </a:p>
          <a:p>
            <a:pPr marL="186262" indent="0">
              <a:buNone/>
            </a:pPr>
            <a:endParaRPr lang="en-US" dirty="0"/>
          </a:p>
          <a:p>
            <a:pPr marL="186262" indent="0">
              <a:buNone/>
            </a:pPr>
            <a:endParaRPr lang="en-US" dirty="0"/>
          </a:p>
          <a:p>
            <a:pPr marL="186262" indent="0">
              <a:buNone/>
            </a:pPr>
            <a:endParaRPr lang="en-US" dirty="0"/>
          </a:p>
          <a:p>
            <a:pPr marL="186262" indent="0">
              <a:buNone/>
            </a:pPr>
            <a:br>
              <a:rPr lang="en-US" dirty="0"/>
            </a:br>
            <a:br>
              <a:rPr lang="en-US" dirty="0"/>
            </a:br>
            <a:endParaRPr lang="en-IN" dirty="0">
              <a:solidFill>
                <a:schemeClr val="bg1"/>
              </a:solidFill>
            </a:endParaRPr>
          </a:p>
        </p:txBody>
      </p:sp>
      <p:cxnSp>
        <p:nvCxnSpPr>
          <p:cNvPr id="7" name="Straight Connector 6">
            <a:extLst>
              <a:ext uri="{FF2B5EF4-FFF2-40B4-BE49-F238E27FC236}">
                <a16:creationId xmlns:a16="http://schemas.microsoft.com/office/drawing/2014/main" id="{CD062E64-CD38-4FE0-F33D-460FEA28D501}"/>
              </a:ext>
            </a:extLst>
          </p:cNvPr>
          <p:cNvCxnSpPr/>
          <p:nvPr/>
        </p:nvCxnSpPr>
        <p:spPr>
          <a:xfrm>
            <a:off x="3498980" y="839755"/>
            <a:ext cx="842554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135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3172408" y="1"/>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3743645" y="380677"/>
            <a:ext cx="8257071" cy="903561"/>
          </a:xfrm>
        </p:spPr>
        <p:txBody>
          <a:bodyPr/>
          <a:lstStyle/>
          <a:p>
            <a:pPr algn="ctr"/>
            <a:r>
              <a:rPr lang="en-IN" sz="2800" dirty="0">
                <a:solidFill>
                  <a:schemeClr val="tx2">
                    <a:lumMod val="50000"/>
                  </a:schemeClr>
                </a:solidFill>
                <a:latin typeface="Copperplate Gothic Bold" panose="020E0705020206020404" pitchFamily="34" charset="0"/>
              </a:rPr>
              <a:t>BUSINESS DECISIONS/NEW STRATEGY </a:t>
            </a: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3622347" y="1511364"/>
            <a:ext cx="7877118" cy="4770388"/>
          </a:xfrm>
        </p:spPr>
        <p:txBody>
          <a:bodyPr/>
          <a:lstStyle/>
          <a:p>
            <a:pPr>
              <a:buFont typeface="Wingdings" panose="05000000000000000000" pitchFamily="2" charset="2"/>
              <a:buChar char="§"/>
            </a:pPr>
            <a:r>
              <a:rPr lang="en-US" sz="3200" dirty="0"/>
              <a:t>Ola electric is planning to Launch sub version of ola s1 which will be available at 80K.</a:t>
            </a:r>
          </a:p>
          <a:p>
            <a:pPr>
              <a:buFont typeface="Wingdings" panose="05000000000000000000" pitchFamily="2" charset="2"/>
              <a:buChar char="§"/>
            </a:pPr>
            <a:r>
              <a:rPr lang="en-US" sz="3200" dirty="0"/>
              <a:t>Ola is giving 10K discounts on the Products </a:t>
            </a:r>
            <a:br>
              <a:rPr lang="en-US" sz="3200" dirty="0"/>
            </a:br>
            <a:br>
              <a:rPr lang="en-US" dirty="0"/>
            </a:br>
            <a:br>
              <a:rPr lang="en-US" dirty="0"/>
            </a:br>
            <a:endParaRPr lang="en-IN" dirty="0">
              <a:solidFill>
                <a:schemeClr val="bg1"/>
              </a:solidFill>
            </a:endParaRPr>
          </a:p>
        </p:txBody>
      </p:sp>
      <p:cxnSp>
        <p:nvCxnSpPr>
          <p:cNvPr id="7" name="Straight Connector 6">
            <a:extLst>
              <a:ext uri="{FF2B5EF4-FFF2-40B4-BE49-F238E27FC236}">
                <a16:creationId xmlns:a16="http://schemas.microsoft.com/office/drawing/2014/main" id="{CD062E64-CD38-4FE0-F33D-460FEA28D501}"/>
              </a:ext>
            </a:extLst>
          </p:cNvPr>
          <p:cNvCxnSpPr/>
          <p:nvPr/>
        </p:nvCxnSpPr>
        <p:spPr>
          <a:xfrm>
            <a:off x="3480839" y="1247854"/>
            <a:ext cx="8425542" cy="0"/>
          </a:xfrm>
          <a:prstGeom prst="line">
            <a:avLst/>
          </a:prstGeom>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A4EBCF69-D485-5AA6-880E-F0CE2EB723DC}"/>
              </a:ext>
            </a:extLst>
          </p:cNvPr>
          <p:cNvSpPr/>
          <p:nvPr/>
        </p:nvSpPr>
        <p:spPr>
          <a:xfrm>
            <a:off x="3743645" y="4291009"/>
            <a:ext cx="7994265" cy="19907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ALL THE PRODUCT OF COMPETITORS AVAILABLE IN THE PREMIUM EV MARKET</a:t>
            </a:r>
          </a:p>
          <a:p>
            <a:pPr algn="ctr"/>
            <a:r>
              <a:rPr lang="en-US" dirty="0"/>
              <a:t>COMES IN THE RANGE FROM 1LAKH TO 1.5LAKH.</a:t>
            </a:r>
          </a:p>
          <a:p>
            <a:pPr algn="ctr"/>
            <a:r>
              <a:rPr lang="en-US" dirty="0"/>
              <a:t> </a:t>
            </a:r>
          </a:p>
          <a:p>
            <a:pPr algn="ctr"/>
            <a:r>
              <a:rPr lang="en-US" dirty="0"/>
              <a:t>IT WILL CREATE A MAJOR BUZZ AND ACQUIRE MORE MARKET IF OLA</a:t>
            </a:r>
          </a:p>
          <a:p>
            <a:pPr algn="ctr"/>
            <a:r>
              <a:rPr lang="en-US" dirty="0"/>
              <a:t>LAUNCHES THE PRODUCT IN 80K </a:t>
            </a:r>
            <a:endParaRPr lang="en-IN" dirty="0"/>
          </a:p>
        </p:txBody>
      </p:sp>
    </p:spTree>
    <p:extLst>
      <p:ext uri="{BB962C8B-B14F-4D97-AF65-F5344CB8AC3E}">
        <p14:creationId xmlns:p14="http://schemas.microsoft.com/office/powerpoint/2010/main" val="942478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914089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1634731" y="290005"/>
            <a:ext cx="8201607" cy="763600"/>
          </a:xfrm>
        </p:spPr>
        <p:txBody>
          <a:bodyPr/>
          <a:lstStyle/>
          <a:p>
            <a:r>
              <a:rPr lang="en-IN" sz="4400" dirty="0">
                <a:solidFill>
                  <a:schemeClr val="tx2">
                    <a:lumMod val="50000"/>
                  </a:schemeClr>
                </a:solidFill>
                <a:latin typeface="Copperplate Gothic Bold" panose="020E0705020206020404" pitchFamily="34" charset="0"/>
              </a:rPr>
              <a:t>Future  strategy </a:t>
            </a:r>
            <a:endParaRPr lang="en-IN" dirty="0">
              <a:latin typeface="Bookman Old Style" panose="02050604050505020204" pitchFamily="18" charset="0"/>
            </a:endParaRP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626690" y="1650761"/>
            <a:ext cx="7016621" cy="4917234"/>
          </a:xfrm>
        </p:spPr>
        <p:txBody>
          <a:bodyPr/>
          <a:lstStyle/>
          <a:p>
            <a:pPr algn="just"/>
            <a:endParaRPr lang="en-IN" sz="1800" i="0" dirty="0">
              <a:solidFill>
                <a:srgbClr val="1D2F38"/>
              </a:solidFill>
              <a:effectLst/>
              <a:latin typeface="Poppins" panose="00000500000000000000" pitchFamily="2" charset="0"/>
            </a:endParaRPr>
          </a:p>
          <a:p>
            <a:pPr algn="just"/>
            <a:r>
              <a:rPr lang="en-US" sz="1800" i="0" dirty="0">
                <a:solidFill>
                  <a:srgbClr val="1D2F38"/>
                </a:solidFill>
                <a:effectLst/>
                <a:latin typeface="Poppins" panose="00000500000000000000" pitchFamily="2" charset="0"/>
              </a:rPr>
              <a:t>Ola has promised more than 1lakh charging points in more than 400 cities in the next 5 Years.</a:t>
            </a:r>
          </a:p>
          <a:p>
            <a:pPr algn="just"/>
            <a:r>
              <a:rPr lang="en-US" sz="1800" dirty="0">
                <a:solidFill>
                  <a:srgbClr val="1D2F38"/>
                </a:solidFill>
                <a:latin typeface="Poppins" panose="00000500000000000000" pitchFamily="2" charset="0"/>
              </a:rPr>
              <a:t>Ola having the capacity to churn out 10 millions vehicles annually aims at initiating sales abroad in Europe and Asia Countries.</a:t>
            </a:r>
          </a:p>
          <a:p>
            <a:pPr algn="just"/>
            <a:r>
              <a:rPr lang="en-US" sz="1800" dirty="0">
                <a:solidFill>
                  <a:srgbClr val="1D2F38"/>
                </a:solidFill>
                <a:latin typeface="Poppins" panose="00000500000000000000" pitchFamily="2" charset="0"/>
              </a:rPr>
              <a:t>Ola electric being an Unicorn has ample amount of money and are going to invest of around 2400 crores</a:t>
            </a:r>
          </a:p>
          <a:p>
            <a:pPr algn="just"/>
            <a:endParaRPr lang="en-US" sz="1800" dirty="0">
              <a:solidFill>
                <a:srgbClr val="1D2F38"/>
              </a:solidFill>
              <a:latin typeface="Poppins" panose="00000500000000000000" pitchFamily="2" charset="0"/>
            </a:endParaRPr>
          </a:p>
          <a:p>
            <a:pPr algn="just"/>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dirty="0">
              <a:solidFill>
                <a:schemeClr val="bg1"/>
              </a:solidFill>
            </a:endParaRPr>
          </a:p>
        </p:txBody>
      </p:sp>
      <p:cxnSp>
        <p:nvCxnSpPr>
          <p:cNvPr id="5" name="Straight Connector 4">
            <a:extLst>
              <a:ext uri="{FF2B5EF4-FFF2-40B4-BE49-F238E27FC236}">
                <a16:creationId xmlns:a16="http://schemas.microsoft.com/office/drawing/2014/main" id="{2FEC3AA3-7741-C453-C758-681EB58CB063}"/>
              </a:ext>
            </a:extLst>
          </p:cNvPr>
          <p:cNvCxnSpPr>
            <a:cxnSpLocks/>
          </p:cNvCxnSpPr>
          <p:nvPr/>
        </p:nvCxnSpPr>
        <p:spPr>
          <a:xfrm>
            <a:off x="363894" y="989045"/>
            <a:ext cx="836955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2579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E13C2-A43C-096C-7F83-DB053A334414}"/>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10864C13-5138-BE03-BD30-AD619746CFF7}"/>
              </a:ext>
            </a:extLst>
          </p:cNvPr>
          <p:cNvSpPr>
            <a:spLocks noGrp="1"/>
          </p:cNvSpPr>
          <p:nvPr>
            <p:ph type="title"/>
          </p:nvPr>
        </p:nvSpPr>
        <p:spPr>
          <a:xfrm>
            <a:off x="1895475" y="215835"/>
            <a:ext cx="8439150" cy="819863"/>
          </a:xfrm>
        </p:spPr>
        <p:txBody>
          <a:bodyPr/>
          <a:lstStyle/>
          <a:p>
            <a:pPr algn="ctr"/>
            <a:r>
              <a:rPr lang="en-IN" b="1" spc="600" dirty="0">
                <a:solidFill>
                  <a:schemeClr val="tx2">
                    <a:lumMod val="50000"/>
                  </a:schemeClr>
                </a:solidFill>
                <a:latin typeface="Copperplate Gothic Bold" panose="020E0705020206020404" pitchFamily="34" charset="0"/>
              </a:rPr>
              <a:t>Entry to new market</a:t>
            </a:r>
            <a:endParaRPr lang="en-IN" b="1" dirty="0">
              <a:latin typeface="Arial Narrow" panose="020B0606020202030204" pitchFamily="34" charset="0"/>
            </a:endParaRPr>
          </a:p>
        </p:txBody>
      </p:sp>
      <p:sp>
        <p:nvSpPr>
          <p:cNvPr id="4" name="Rectangle 3">
            <a:extLst>
              <a:ext uri="{FF2B5EF4-FFF2-40B4-BE49-F238E27FC236}">
                <a16:creationId xmlns:a16="http://schemas.microsoft.com/office/drawing/2014/main" id="{5F9A9AEA-56F4-ACFC-D3C9-5F196097AD2C}"/>
              </a:ext>
            </a:extLst>
          </p:cNvPr>
          <p:cNvSpPr/>
          <p:nvPr/>
        </p:nvSpPr>
        <p:spPr>
          <a:xfrm>
            <a:off x="325794" y="1110343"/>
            <a:ext cx="2688772" cy="55237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IN" sz="1600" b="1" dirty="0"/>
              <a:t>BUSINESS LINE – ELECTRIC MOBILITY</a:t>
            </a:r>
          </a:p>
          <a:p>
            <a:pPr marL="285750" indent="-285750">
              <a:buFont typeface="Arial" panose="020B0604020202020204" pitchFamily="34" charset="0"/>
              <a:buChar char="•"/>
            </a:pPr>
            <a:endParaRPr lang="en-IN" sz="1600" b="1" dirty="0"/>
          </a:p>
          <a:p>
            <a:pPr marL="285750" indent="-285750">
              <a:buFont typeface="Arial" panose="020B0604020202020204" pitchFamily="34" charset="0"/>
              <a:buChar char="•"/>
            </a:pPr>
            <a:r>
              <a:rPr lang="en-IN" sz="1600" b="1" dirty="0"/>
              <a:t>LOCATION – BENGALURU</a:t>
            </a:r>
          </a:p>
          <a:p>
            <a:pPr marL="285750" indent="-285750">
              <a:buFont typeface="Arial" panose="020B0604020202020204" pitchFamily="34" charset="0"/>
              <a:buChar char="•"/>
            </a:pPr>
            <a:endParaRPr lang="en-IN" sz="1600" b="1" dirty="0"/>
          </a:p>
          <a:p>
            <a:pPr marL="285750" indent="-285750">
              <a:buFont typeface="Arial" panose="020B0604020202020204" pitchFamily="34" charset="0"/>
              <a:buChar char="•"/>
            </a:pPr>
            <a:r>
              <a:rPr lang="en-IN" sz="1600" b="1" dirty="0"/>
              <a:t>BUSINESS MODEL – B2C/D2C</a:t>
            </a:r>
          </a:p>
          <a:p>
            <a:pPr marL="285750" indent="-285750">
              <a:buFont typeface="Arial" panose="020B0604020202020204" pitchFamily="34" charset="0"/>
              <a:buChar char="•"/>
            </a:pPr>
            <a:endParaRPr lang="en-IN" sz="1600" b="1" dirty="0"/>
          </a:p>
          <a:p>
            <a:pPr marL="285750" indent="-285750">
              <a:buFont typeface="Arial" panose="020B0604020202020204" pitchFamily="34" charset="0"/>
              <a:buChar char="•"/>
            </a:pPr>
            <a:r>
              <a:rPr lang="en-IN" sz="1600" b="1" dirty="0"/>
              <a:t>COMPANY AGE – 5YEAR</a:t>
            </a:r>
          </a:p>
          <a:p>
            <a:r>
              <a:rPr lang="en-IN" sz="1600" b="1" dirty="0"/>
              <a:t>      </a:t>
            </a:r>
          </a:p>
          <a:p>
            <a:r>
              <a:rPr lang="en-IN" sz="1600" dirty="0"/>
              <a:t> </a:t>
            </a:r>
          </a:p>
        </p:txBody>
      </p:sp>
      <p:sp>
        <p:nvSpPr>
          <p:cNvPr id="5" name="Rectangle 4">
            <a:extLst>
              <a:ext uri="{FF2B5EF4-FFF2-40B4-BE49-F238E27FC236}">
                <a16:creationId xmlns:a16="http://schemas.microsoft.com/office/drawing/2014/main" id="{EE96DCEC-2A57-A586-9344-ED52FF12900E}"/>
              </a:ext>
            </a:extLst>
          </p:cNvPr>
          <p:cNvSpPr/>
          <p:nvPr/>
        </p:nvSpPr>
        <p:spPr>
          <a:xfrm>
            <a:off x="3162300" y="1110343"/>
            <a:ext cx="2789853" cy="55237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IN" sz="1600" b="1" dirty="0"/>
              <a:t>PRODUCTS –</a:t>
            </a:r>
          </a:p>
          <a:p>
            <a:r>
              <a:rPr lang="en-IN" sz="1600" b="1" dirty="0"/>
              <a:t>       OLA ELECTRIC SEDAN</a:t>
            </a:r>
          </a:p>
          <a:p>
            <a:endParaRPr lang="en-IN" sz="1600" b="1" dirty="0"/>
          </a:p>
          <a:p>
            <a:pPr marL="285750" indent="-285750">
              <a:buFont typeface="Arial" panose="020B0604020202020204" pitchFamily="34" charset="0"/>
              <a:buChar char="•"/>
            </a:pPr>
            <a:r>
              <a:rPr lang="en-IN" sz="1600" b="1" dirty="0"/>
              <a:t> NEW MARKET ENTRY-</a:t>
            </a:r>
          </a:p>
          <a:p>
            <a:r>
              <a:rPr lang="en-IN" sz="1600" b="1" dirty="0"/>
              <a:t>       ELECTRIC 4 WHEELER </a:t>
            </a:r>
          </a:p>
          <a:p>
            <a:endParaRPr lang="en-IN" sz="1600" b="1" dirty="0"/>
          </a:p>
          <a:p>
            <a:pPr marL="285750" indent="-285750">
              <a:buFont typeface="Arial" panose="020B0604020202020204" pitchFamily="34" charset="0"/>
              <a:buChar char="•"/>
            </a:pPr>
            <a:r>
              <a:rPr lang="en-IN" sz="1600" b="1" dirty="0"/>
              <a:t>EXPECTED PRICE RANGE –</a:t>
            </a:r>
          </a:p>
          <a:p>
            <a:r>
              <a:rPr lang="en-IN" sz="1600" b="1" dirty="0"/>
              <a:t>      10 TO 25 LAKHS</a:t>
            </a:r>
          </a:p>
          <a:p>
            <a:endParaRPr lang="en-IN" sz="1600" b="1" dirty="0"/>
          </a:p>
          <a:p>
            <a:pPr marL="285750" indent="-285750">
              <a:buFont typeface="Arial" panose="020B0604020202020204" pitchFamily="34" charset="0"/>
              <a:buChar char="•"/>
            </a:pPr>
            <a:r>
              <a:rPr lang="en-IN" sz="1600" b="1" dirty="0"/>
              <a:t>EXPECTED DATE OF LAUNCH – DEC 2024</a:t>
            </a:r>
          </a:p>
          <a:p>
            <a:pPr marL="285750" indent="-285750">
              <a:buFont typeface="Arial" panose="020B0604020202020204" pitchFamily="34" charset="0"/>
              <a:buChar char="•"/>
            </a:pPr>
            <a:endParaRPr lang="en-IN" sz="1600" b="1" dirty="0"/>
          </a:p>
          <a:p>
            <a:pPr marL="285750" indent="-285750">
              <a:buFont typeface="Arial" panose="020B0604020202020204" pitchFamily="34" charset="0"/>
              <a:buChar char="•"/>
            </a:pPr>
            <a:r>
              <a:rPr lang="en-IN" sz="1600" b="1" dirty="0"/>
              <a:t>CATEGORY - SEDAN</a:t>
            </a:r>
          </a:p>
          <a:p>
            <a:pPr algn="ctr"/>
            <a:endParaRPr lang="en-IN" dirty="0"/>
          </a:p>
        </p:txBody>
      </p:sp>
      <p:sp>
        <p:nvSpPr>
          <p:cNvPr id="6" name="Rectangle 5">
            <a:extLst>
              <a:ext uri="{FF2B5EF4-FFF2-40B4-BE49-F238E27FC236}">
                <a16:creationId xmlns:a16="http://schemas.microsoft.com/office/drawing/2014/main" id="{6E150735-3F03-56B4-0D4C-F31FE5B91C26}"/>
              </a:ext>
            </a:extLst>
          </p:cNvPr>
          <p:cNvSpPr/>
          <p:nvPr/>
        </p:nvSpPr>
        <p:spPr>
          <a:xfrm>
            <a:off x="6096000" y="1110343"/>
            <a:ext cx="2834171" cy="55237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dirty="0">
                <a:solidFill>
                  <a:srgbClr val="FF0000"/>
                </a:solidFill>
              </a:rPr>
              <a:t>KEY COMPETITORS</a:t>
            </a:r>
          </a:p>
          <a:p>
            <a:pPr algn="ctr"/>
            <a:endParaRPr lang="en-IN" sz="1600" b="1" dirty="0"/>
          </a:p>
          <a:p>
            <a:pPr marL="285750" indent="-285750">
              <a:buFont typeface="Arial" panose="020B0604020202020204" pitchFamily="34" charset="0"/>
              <a:buChar char="•"/>
            </a:pPr>
            <a:r>
              <a:rPr lang="en-IN" sz="1600" b="1" dirty="0"/>
              <a:t>TATA MOTORS</a:t>
            </a:r>
          </a:p>
          <a:p>
            <a:pPr marL="285750" indent="-285750">
              <a:buFont typeface="Arial" panose="020B0604020202020204" pitchFamily="34" charset="0"/>
              <a:buChar char="•"/>
            </a:pPr>
            <a:r>
              <a:rPr lang="en-IN" sz="1600" b="1" dirty="0"/>
              <a:t>MG</a:t>
            </a:r>
          </a:p>
          <a:p>
            <a:pPr marL="285750" indent="-285750">
              <a:buFont typeface="Arial" panose="020B0604020202020204" pitchFamily="34" charset="0"/>
              <a:buChar char="•"/>
            </a:pPr>
            <a:r>
              <a:rPr lang="en-IN" sz="1600" b="1" dirty="0"/>
              <a:t>HYUNDAI</a:t>
            </a:r>
          </a:p>
          <a:p>
            <a:pPr marL="285750" indent="-285750">
              <a:buFont typeface="Arial" panose="020B0604020202020204" pitchFamily="34" charset="0"/>
              <a:buChar char="•"/>
            </a:pPr>
            <a:r>
              <a:rPr lang="en-IN" sz="1600" b="1" dirty="0"/>
              <a:t>BYD</a:t>
            </a:r>
          </a:p>
          <a:p>
            <a:pPr marL="285750" indent="-285750">
              <a:buFont typeface="Arial" panose="020B0604020202020204" pitchFamily="34" charset="0"/>
              <a:buChar char="•"/>
            </a:pPr>
            <a:r>
              <a:rPr lang="en-IN" sz="1600" b="1" dirty="0"/>
              <a:t>MAHINDRA </a:t>
            </a:r>
          </a:p>
          <a:p>
            <a:pPr marL="285750" indent="-285750">
              <a:buFont typeface="Arial" panose="020B0604020202020204" pitchFamily="34" charset="0"/>
              <a:buChar char="•"/>
            </a:pPr>
            <a:r>
              <a:rPr lang="en-IN" sz="1600" b="1" dirty="0"/>
              <a:t>AUDI</a:t>
            </a:r>
          </a:p>
          <a:p>
            <a:endParaRPr lang="en-IN" sz="1600" b="1" dirty="0"/>
          </a:p>
          <a:p>
            <a:pPr algn="ctr"/>
            <a:r>
              <a:rPr lang="en-IN" sz="1600" b="1" dirty="0">
                <a:solidFill>
                  <a:srgbClr val="FF0000"/>
                </a:solidFill>
              </a:rPr>
              <a:t>MARKET SHARE</a:t>
            </a:r>
          </a:p>
          <a:p>
            <a:pPr algn="ctr"/>
            <a:endParaRPr lang="en-IN" sz="1600" b="1" dirty="0"/>
          </a:p>
          <a:p>
            <a:pPr marL="285750" indent="-285750">
              <a:buFont typeface="Arial" panose="020B0604020202020204" pitchFamily="34" charset="0"/>
              <a:buChar char="•"/>
            </a:pPr>
            <a:r>
              <a:rPr lang="en-IN" sz="1600" b="1" dirty="0"/>
              <a:t>TATA MOTOR – 90%</a:t>
            </a:r>
          </a:p>
          <a:p>
            <a:pPr marL="285750" indent="-285750">
              <a:buFont typeface="Arial" panose="020B0604020202020204" pitchFamily="34" charset="0"/>
              <a:buChar char="•"/>
            </a:pPr>
            <a:r>
              <a:rPr lang="en-IN" sz="1600" b="1" dirty="0"/>
              <a:t>MG -7%</a:t>
            </a:r>
          </a:p>
          <a:p>
            <a:pPr marL="285750" indent="-285750">
              <a:buFont typeface="Arial" panose="020B0604020202020204" pitchFamily="34" charset="0"/>
              <a:buChar char="•"/>
            </a:pPr>
            <a:r>
              <a:rPr lang="en-IN" sz="1600" b="1" dirty="0"/>
              <a:t>OTHERS – 3%</a:t>
            </a:r>
            <a:endParaRPr lang="en-IN" b="1" dirty="0"/>
          </a:p>
        </p:txBody>
      </p:sp>
      <p:sp>
        <p:nvSpPr>
          <p:cNvPr id="7" name="Rectangle 6">
            <a:extLst>
              <a:ext uri="{FF2B5EF4-FFF2-40B4-BE49-F238E27FC236}">
                <a16:creationId xmlns:a16="http://schemas.microsoft.com/office/drawing/2014/main" id="{65DC22D9-77F6-8B3C-7541-4D76714A6574}"/>
              </a:ext>
            </a:extLst>
          </p:cNvPr>
          <p:cNvSpPr/>
          <p:nvPr/>
        </p:nvSpPr>
        <p:spPr>
          <a:xfrm>
            <a:off x="9073239" y="1110343"/>
            <a:ext cx="2834171" cy="55318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IN" sz="1600" b="1" dirty="0"/>
              <a:t>TARGET MARKET – UPPER MIDDLE  CLASS/HIGH CLASS</a:t>
            </a:r>
          </a:p>
          <a:p>
            <a:pPr marL="285750" indent="-285750">
              <a:buFont typeface="Arial" panose="020B0604020202020204" pitchFamily="34" charset="0"/>
              <a:buChar char="•"/>
            </a:pPr>
            <a:endParaRPr lang="en-IN" sz="1600" b="1" dirty="0"/>
          </a:p>
          <a:p>
            <a:pPr marL="285750" indent="-285750">
              <a:buFont typeface="Arial" panose="020B0604020202020204" pitchFamily="34" charset="0"/>
              <a:buChar char="•"/>
            </a:pPr>
            <a:r>
              <a:rPr lang="en-IN" sz="1600" b="1" dirty="0"/>
              <a:t>EXPECTED MARKET SHARE-</a:t>
            </a:r>
          </a:p>
          <a:p>
            <a:r>
              <a:rPr lang="en-IN" sz="1600" b="1" dirty="0"/>
              <a:t>      20%</a:t>
            </a:r>
          </a:p>
          <a:p>
            <a:endParaRPr lang="en-IN" sz="1600" b="1" dirty="0"/>
          </a:p>
          <a:p>
            <a:pPr marL="285750" indent="-285750">
              <a:buFont typeface="Arial" panose="020B0604020202020204" pitchFamily="34" charset="0"/>
              <a:buChar char="•"/>
            </a:pPr>
            <a:endParaRPr lang="en-IN" sz="1600" b="1" dirty="0"/>
          </a:p>
          <a:p>
            <a:endParaRPr lang="en-IN" sz="1600" b="1" dirty="0"/>
          </a:p>
          <a:p>
            <a:pPr marL="285750" indent="-285750">
              <a:buFont typeface="Arial" panose="020B0604020202020204" pitchFamily="34" charset="0"/>
              <a:buChar char="•"/>
            </a:pPr>
            <a:endParaRPr lang="en-IN" sz="1600" b="1" dirty="0"/>
          </a:p>
          <a:p>
            <a:endParaRPr lang="en-IN" sz="1600" b="1" dirty="0"/>
          </a:p>
          <a:p>
            <a:pPr marL="285750" indent="-285750">
              <a:buFont typeface="Arial" panose="020B0604020202020204" pitchFamily="34" charset="0"/>
              <a:buChar char="•"/>
            </a:pPr>
            <a:endParaRPr lang="en-IN" sz="1600" b="1" dirty="0"/>
          </a:p>
        </p:txBody>
      </p:sp>
      <p:sp>
        <p:nvSpPr>
          <p:cNvPr id="8" name="Rectangle 7">
            <a:extLst>
              <a:ext uri="{FF2B5EF4-FFF2-40B4-BE49-F238E27FC236}">
                <a16:creationId xmlns:a16="http://schemas.microsoft.com/office/drawing/2014/main" id="{7CE0C0BD-9211-95F3-11E4-2830B2AAC678}"/>
              </a:ext>
            </a:extLst>
          </p:cNvPr>
          <p:cNvSpPr/>
          <p:nvPr/>
        </p:nvSpPr>
        <p:spPr>
          <a:xfrm>
            <a:off x="419878" y="1203648"/>
            <a:ext cx="2500604" cy="5038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dirty="0"/>
              <a:t>COMPANY</a:t>
            </a:r>
          </a:p>
        </p:txBody>
      </p:sp>
      <p:sp>
        <p:nvSpPr>
          <p:cNvPr id="9" name="Rectangle 8">
            <a:extLst>
              <a:ext uri="{FF2B5EF4-FFF2-40B4-BE49-F238E27FC236}">
                <a16:creationId xmlns:a16="http://schemas.microsoft.com/office/drawing/2014/main" id="{E5B3492F-6313-38B2-46E6-D9AA1F86CF10}"/>
              </a:ext>
            </a:extLst>
          </p:cNvPr>
          <p:cNvSpPr/>
          <p:nvPr/>
        </p:nvSpPr>
        <p:spPr>
          <a:xfrm>
            <a:off x="3307702" y="1220949"/>
            <a:ext cx="2500604" cy="5038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dirty="0"/>
              <a:t>PRODUCT</a:t>
            </a:r>
          </a:p>
        </p:txBody>
      </p:sp>
      <p:sp>
        <p:nvSpPr>
          <p:cNvPr id="10" name="Rectangle 9">
            <a:extLst>
              <a:ext uri="{FF2B5EF4-FFF2-40B4-BE49-F238E27FC236}">
                <a16:creationId xmlns:a16="http://schemas.microsoft.com/office/drawing/2014/main" id="{30E3E88E-556D-F5D9-A893-6BB89F65CC22}"/>
              </a:ext>
            </a:extLst>
          </p:cNvPr>
          <p:cNvSpPr/>
          <p:nvPr/>
        </p:nvSpPr>
        <p:spPr>
          <a:xfrm>
            <a:off x="9240023" y="1220949"/>
            <a:ext cx="2500604" cy="5038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dirty="0"/>
              <a:t>CUSTOMER</a:t>
            </a:r>
          </a:p>
        </p:txBody>
      </p:sp>
      <p:sp>
        <p:nvSpPr>
          <p:cNvPr id="11" name="Rectangle 10">
            <a:extLst>
              <a:ext uri="{FF2B5EF4-FFF2-40B4-BE49-F238E27FC236}">
                <a16:creationId xmlns:a16="http://schemas.microsoft.com/office/drawing/2014/main" id="{F8399E28-2C1B-2F64-A62E-5702D9D98AEE}"/>
              </a:ext>
            </a:extLst>
          </p:cNvPr>
          <p:cNvSpPr/>
          <p:nvPr/>
        </p:nvSpPr>
        <p:spPr>
          <a:xfrm>
            <a:off x="6283389" y="1203649"/>
            <a:ext cx="2500604" cy="5038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dirty="0"/>
              <a:t>COMPETITORS</a:t>
            </a:r>
          </a:p>
        </p:txBody>
      </p:sp>
      <p:cxnSp>
        <p:nvCxnSpPr>
          <p:cNvPr id="13" name="Straight Connector 12">
            <a:extLst>
              <a:ext uri="{FF2B5EF4-FFF2-40B4-BE49-F238E27FC236}">
                <a16:creationId xmlns:a16="http://schemas.microsoft.com/office/drawing/2014/main" id="{74B5CB1A-B0E6-C05B-28E1-A0BC7806DE21}"/>
              </a:ext>
            </a:extLst>
          </p:cNvPr>
          <p:cNvCxnSpPr/>
          <p:nvPr/>
        </p:nvCxnSpPr>
        <p:spPr>
          <a:xfrm>
            <a:off x="914400" y="878889"/>
            <a:ext cx="1046677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16641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914089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1797699" y="299336"/>
            <a:ext cx="8201607" cy="763600"/>
          </a:xfrm>
        </p:spPr>
        <p:txBody>
          <a:bodyPr/>
          <a:lstStyle/>
          <a:p>
            <a:r>
              <a:rPr lang="en-IN" spc="600" dirty="0">
                <a:solidFill>
                  <a:schemeClr val="tx2">
                    <a:lumMod val="50000"/>
                  </a:schemeClr>
                </a:solidFill>
                <a:latin typeface="Copperplate Gothic Bold" panose="020E0705020206020404" pitchFamily="34" charset="0"/>
              </a:rPr>
              <a:t>Team members</a:t>
            </a:r>
            <a:endParaRPr lang="en-IN" dirty="0">
              <a:latin typeface="Bookman Old Style" panose="02050604050505020204" pitchFamily="18" charset="0"/>
            </a:endParaRP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827316" y="3075942"/>
            <a:ext cx="7716417" cy="3181739"/>
          </a:xfrm>
        </p:spPr>
        <p:txBody>
          <a:bodyPr/>
          <a:lstStyle/>
          <a:p>
            <a:pPr marL="186262" indent="0" algn="just">
              <a:buNone/>
            </a:pPr>
            <a:r>
              <a:rPr lang="en-IN" sz="1800" b="1" i="0" dirty="0">
                <a:solidFill>
                  <a:srgbClr val="1D2F38"/>
                </a:solidFill>
                <a:effectLst/>
                <a:latin typeface="Poppins" panose="00000500000000000000" pitchFamily="2" charset="0"/>
              </a:rPr>
              <a:t>MUNAZZA BHOMBAL</a:t>
            </a:r>
            <a:r>
              <a:rPr lang="en-IN" sz="1800" i="0" dirty="0">
                <a:solidFill>
                  <a:srgbClr val="1D2F38"/>
                </a:solidFill>
                <a:effectLst/>
                <a:latin typeface="Poppins" panose="00000500000000000000" pitchFamily="2" charset="0"/>
              </a:rPr>
              <a:t>			  </a:t>
            </a:r>
            <a:r>
              <a:rPr lang="en-IN" sz="1800" b="1" i="0" dirty="0">
                <a:solidFill>
                  <a:srgbClr val="1D2F38"/>
                </a:solidFill>
                <a:effectLst/>
                <a:latin typeface="Poppins" panose="00000500000000000000" pitchFamily="2" charset="0"/>
              </a:rPr>
              <a:t>NISHA AGGRAWAL</a:t>
            </a:r>
          </a:p>
          <a:p>
            <a:pPr marL="186262" indent="0" algn="just">
              <a:buNone/>
            </a:pPr>
            <a:r>
              <a:rPr lang="en-IN" sz="1800" dirty="0">
                <a:solidFill>
                  <a:srgbClr val="1D2F38"/>
                </a:solidFill>
                <a:latin typeface="Poppins" panose="00000500000000000000" pitchFamily="2" charset="0"/>
              </a:rPr>
              <a:t>        [ PD15_194 ]			       [ PD15_064 ]</a:t>
            </a: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r>
              <a:rPr lang="en-IN" sz="1800" b="1" i="0" dirty="0">
                <a:solidFill>
                  <a:srgbClr val="1D2F38"/>
                </a:solidFill>
                <a:effectLst/>
                <a:latin typeface="Poppins" panose="00000500000000000000" pitchFamily="2" charset="0"/>
              </a:rPr>
              <a:t>PIYUSH RAMGIRWAR</a:t>
            </a:r>
            <a:r>
              <a:rPr lang="en-IN" sz="1800" i="0" dirty="0">
                <a:solidFill>
                  <a:srgbClr val="1D2F38"/>
                </a:solidFill>
                <a:effectLst/>
                <a:latin typeface="Poppins" panose="00000500000000000000" pitchFamily="2" charset="0"/>
              </a:rPr>
              <a:t>		             </a:t>
            </a:r>
            <a:r>
              <a:rPr lang="en-IN" sz="1800" b="1" i="0" dirty="0">
                <a:solidFill>
                  <a:srgbClr val="1D2F38"/>
                </a:solidFill>
                <a:effectLst/>
                <a:latin typeface="Poppins" panose="00000500000000000000" pitchFamily="2" charset="0"/>
              </a:rPr>
              <a:t>SUCHITH MANMOHAN</a:t>
            </a:r>
          </a:p>
          <a:p>
            <a:pPr marL="186262" indent="0" algn="just">
              <a:buNone/>
            </a:pPr>
            <a:r>
              <a:rPr lang="en-IN" sz="1800" dirty="0">
                <a:solidFill>
                  <a:srgbClr val="1D2F38"/>
                </a:solidFill>
                <a:latin typeface="Poppins" panose="00000500000000000000" pitchFamily="2" charset="0"/>
              </a:rPr>
              <a:t>       [ PD15_017 ]		                       [ PD15_214 ]</a:t>
            </a: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dirty="0">
              <a:solidFill>
                <a:schemeClr val="bg1"/>
              </a:solidFill>
            </a:endParaRPr>
          </a:p>
        </p:txBody>
      </p:sp>
      <p:cxnSp>
        <p:nvCxnSpPr>
          <p:cNvPr id="5" name="Straight Connector 4">
            <a:extLst>
              <a:ext uri="{FF2B5EF4-FFF2-40B4-BE49-F238E27FC236}">
                <a16:creationId xmlns:a16="http://schemas.microsoft.com/office/drawing/2014/main" id="{2FEC3AA3-7741-C453-C758-681EB58CB063}"/>
              </a:ext>
            </a:extLst>
          </p:cNvPr>
          <p:cNvCxnSpPr>
            <a:cxnSpLocks/>
          </p:cNvCxnSpPr>
          <p:nvPr/>
        </p:nvCxnSpPr>
        <p:spPr>
          <a:xfrm>
            <a:off x="363894" y="989045"/>
            <a:ext cx="8369559" cy="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1BEBAC8D-652D-418F-9F31-B647888DE2DF}"/>
              </a:ext>
            </a:extLst>
          </p:cNvPr>
          <p:cNvPicPr>
            <a:picLocks noChangeAspect="1"/>
          </p:cNvPicPr>
          <p:nvPr/>
        </p:nvPicPr>
        <p:blipFill rotWithShape="1">
          <a:blip r:embed="rId4">
            <a:extLst>
              <a:ext uri="{28A0092B-C50C-407E-A947-70E740481C1C}">
                <a14:useLocalDpi xmlns:a14="http://schemas.microsoft.com/office/drawing/2010/main" val="0"/>
              </a:ext>
            </a:extLst>
          </a:blip>
          <a:srcRect l="7634" t="4218" r="6702" b="10872"/>
          <a:stretch/>
        </p:blipFill>
        <p:spPr>
          <a:xfrm>
            <a:off x="1568721" y="1362272"/>
            <a:ext cx="1501062" cy="1663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3D4CEEFC-4D90-1364-8582-B7E91F238938}"/>
              </a:ext>
            </a:extLst>
          </p:cNvPr>
          <p:cNvPicPr>
            <a:picLocks noChangeAspect="1"/>
          </p:cNvPicPr>
          <p:nvPr/>
        </p:nvPicPr>
        <p:blipFill rotWithShape="1">
          <a:blip r:embed="rId4">
            <a:extLst>
              <a:ext uri="{28A0092B-C50C-407E-A947-70E740481C1C}">
                <a14:useLocalDpi xmlns:a14="http://schemas.microsoft.com/office/drawing/2010/main" val="0"/>
              </a:ext>
            </a:extLst>
          </a:blip>
          <a:srcRect l="7634" t="4218" r="6702" b="10872"/>
          <a:stretch/>
        </p:blipFill>
        <p:spPr>
          <a:xfrm>
            <a:off x="5898502" y="1412331"/>
            <a:ext cx="1501062" cy="1663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8C5AD692-8506-F679-CB67-7140805A25D6}"/>
              </a:ext>
            </a:extLst>
          </p:cNvPr>
          <p:cNvPicPr>
            <a:picLocks noChangeAspect="1"/>
          </p:cNvPicPr>
          <p:nvPr/>
        </p:nvPicPr>
        <p:blipFill rotWithShape="1">
          <a:blip r:embed="rId5">
            <a:extLst>
              <a:ext uri="{28A0092B-C50C-407E-A947-70E740481C1C}">
                <a14:useLocalDpi xmlns:a14="http://schemas.microsoft.com/office/drawing/2010/main" val="0"/>
              </a:ext>
            </a:extLst>
          </a:blip>
          <a:srcRect t="20438" r="68482" b="18688"/>
          <a:stretch/>
        </p:blipFill>
        <p:spPr>
          <a:xfrm>
            <a:off x="1568721" y="4227125"/>
            <a:ext cx="1501062" cy="1623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C331EEBA-3395-D0E7-DD3F-2A3195FBDC3A}"/>
              </a:ext>
            </a:extLst>
          </p:cNvPr>
          <p:cNvPicPr>
            <a:picLocks noChangeAspect="1"/>
          </p:cNvPicPr>
          <p:nvPr/>
        </p:nvPicPr>
        <p:blipFill rotWithShape="1">
          <a:blip r:embed="rId5">
            <a:extLst>
              <a:ext uri="{28A0092B-C50C-407E-A947-70E740481C1C}">
                <a14:useLocalDpi xmlns:a14="http://schemas.microsoft.com/office/drawing/2010/main" val="0"/>
              </a:ext>
            </a:extLst>
          </a:blip>
          <a:srcRect t="20438" r="68482" b="18688"/>
          <a:stretch/>
        </p:blipFill>
        <p:spPr>
          <a:xfrm>
            <a:off x="5898502" y="4227125"/>
            <a:ext cx="1501062" cy="1623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77268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914089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2464838" y="225445"/>
            <a:ext cx="8201607" cy="763600"/>
          </a:xfrm>
        </p:spPr>
        <p:txBody>
          <a:bodyPr/>
          <a:lstStyle/>
          <a:p>
            <a:r>
              <a:rPr lang="en-IN" sz="4400" dirty="0">
                <a:solidFill>
                  <a:schemeClr val="tx2">
                    <a:lumMod val="50000"/>
                  </a:schemeClr>
                </a:solidFill>
                <a:latin typeface="Copperplate Gothic Bold" panose="020E0705020206020404" pitchFamily="34" charset="0"/>
              </a:rPr>
              <a:t>guestimates</a:t>
            </a:r>
            <a:endParaRPr lang="en-IN" dirty="0">
              <a:latin typeface="Bookman Old Style" panose="02050604050505020204" pitchFamily="18" charset="0"/>
            </a:endParaRP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825533" y="834014"/>
            <a:ext cx="7016621" cy="4917234"/>
          </a:xfrm>
        </p:spPr>
        <p:txBody>
          <a:bodyPr/>
          <a:lstStyle/>
          <a:p>
            <a:pPr algn="just"/>
            <a:endParaRPr lang="en-IN" sz="1800" i="0" dirty="0">
              <a:solidFill>
                <a:srgbClr val="1D2F38"/>
              </a:solidFill>
              <a:effectLst/>
              <a:latin typeface="Poppins" panose="00000500000000000000" pitchFamily="2" charset="0"/>
            </a:endParaRPr>
          </a:p>
          <a:p>
            <a:pPr algn="just">
              <a:lnSpc>
                <a:spcPct val="115000"/>
              </a:lnSpc>
              <a:spcAft>
                <a:spcPts val="10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Consider You travel 20 km per day For 365days = 7500 kms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lgn="just">
              <a:lnSpc>
                <a:spcPct val="115000"/>
              </a:lnSpc>
              <a:spcAft>
                <a:spcPts val="10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 Petrol bike with 50 kmpl 7500 ÷ 50 = 150 litres for 1 year 150 * 100 (petrol price)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lnSpc>
                <a:spcPct val="115000"/>
              </a:lnSpc>
              <a:spcAft>
                <a:spcPts val="10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 15,000 Rs + 2000 Service *** For 1 year petrol bile would cost = Rs. 17,000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lgn="just">
              <a:lnSpc>
                <a:spcPct val="115000"/>
              </a:lnSpc>
              <a:spcAft>
                <a:spcPts val="10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(2) Electric scooter Ola s1 1 charge = 3kw = 100 kms 7500 % 100 kms = 75 full charge (consider as 100) 100 * 3 (battery capacity 3kwh) = 300 kw of charge 300 Kw * Rs 2 (TNEB price per kw) = 600 Assume use hyper charger 20 times in a year Hyper charger 1 kw = Rs 10 Using hype recharger 2 times per month = 10* 25 = 250 ** For 1 year Ola s1 cost = 850 = 1000 (round off) For 5 years Petrol bike 17,000 * 5 = 85,000 + 5000 = 90,000 Electric scooter 1,000 * 5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lgn="just">
              <a:lnSpc>
                <a:spcPct val="115000"/>
              </a:lnSpc>
              <a:spcAft>
                <a:spcPts val="10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5,000 + 40,000 (battery) = 45,000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lgn="just">
              <a:lnSpc>
                <a:spcPct val="115000"/>
              </a:lnSpc>
              <a:spcAft>
                <a:spcPts val="1000"/>
              </a:spcAft>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so, petrol vehicle costs you double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1800" dirty="0">
              <a:solidFill>
                <a:srgbClr val="1D2F38"/>
              </a:solidFill>
              <a:latin typeface="Poppins" panose="00000500000000000000" pitchFamily="2" charset="0"/>
            </a:endParaRPr>
          </a:p>
          <a:p>
            <a:pPr algn="just"/>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dirty="0">
              <a:solidFill>
                <a:schemeClr val="bg1"/>
              </a:solidFill>
            </a:endParaRPr>
          </a:p>
        </p:txBody>
      </p:sp>
      <p:cxnSp>
        <p:nvCxnSpPr>
          <p:cNvPr id="5" name="Straight Connector 4">
            <a:extLst>
              <a:ext uri="{FF2B5EF4-FFF2-40B4-BE49-F238E27FC236}">
                <a16:creationId xmlns:a16="http://schemas.microsoft.com/office/drawing/2014/main" id="{2FEC3AA3-7741-C453-C758-681EB58CB063}"/>
              </a:ext>
            </a:extLst>
          </p:cNvPr>
          <p:cNvCxnSpPr>
            <a:cxnSpLocks/>
          </p:cNvCxnSpPr>
          <p:nvPr/>
        </p:nvCxnSpPr>
        <p:spPr>
          <a:xfrm>
            <a:off x="363894" y="989045"/>
            <a:ext cx="836955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3345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839754" y="1306285"/>
            <a:ext cx="7016621" cy="4917234"/>
          </a:xfrm>
        </p:spPr>
        <p:txBody>
          <a:bodyPr/>
          <a:lstStyle/>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dirty="0">
              <a:solidFill>
                <a:schemeClr val="bg1"/>
              </a:solidFill>
            </a:endParaRPr>
          </a:p>
        </p:txBody>
      </p:sp>
      <p:pic>
        <p:nvPicPr>
          <p:cNvPr id="7" name="Picture 6">
            <a:extLst>
              <a:ext uri="{FF2B5EF4-FFF2-40B4-BE49-F238E27FC236}">
                <a16:creationId xmlns:a16="http://schemas.microsoft.com/office/drawing/2014/main" id="{42DF7195-0C43-95FC-EC3C-15D890676DE8}"/>
              </a:ext>
            </a:extLst>
          </p:cNvPr>
          <p:cNvPicPr>
            <a:picLocks noChangeAspect="1"/>
          </p:cNvPicPr>
          <p:nvPr/>
        </p:nvPicPr>
        <p:blipFill rotWithShape="1">
          <a:blip r:embed="rId2">
            <a:extLst>
              <a:ext uri="{28A0092B-C50C-407E-A947-70E740481C1C}">
                <a14:useLocalDpi xmlns:a14="http://schemas.microsoft.com/office/drawing/2010/main" val="0"/>
              </a:ext>
            </a:extLst>
          </a:blip>
          <a:srcRect r="633"/>
          <a:stretch/>
        </p:blipFill>
        <p:spPr>
          <a:xfrm>
            <a:off x="0" y="-1"/>
            <a:ext cx="12192001" cy="6858001"/>
          </a:xfrm>
          <a:prstGeom prst="rect">
            <a:avLst/>
          </a:prstGeom>
        </p:spPr>
      </p:pic>
    </p:spTree>
    <p:extLst>
      <p:ext uri="{BB962C8B-B14F-4D97-AF65-F5344CB8AC3E}">
        <p14:creationId xmlns:p14="http://schemas.microsoft.com/office/powerpoint/2010/main" val="3192012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A4D124F-ECE5-DE00-6D45-AD4E94CE9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5" name="Rectangle 14">
            <a:extLst>
              <a:ext uri="{FF2B5EF4-FFF2-40B4-BE49-F238E27FC236}">
                <a16:creationId xmlns:a16="http://schemas.microsoft.com/office/drawing/2014/main" id="{35AEBCBC-F303-37FF-FCA0-67481E09289E}"/>
              </a:ext>
            </a:extLst>
          </p:cNvPr>
          <p:cNvSpPr/>
          <p:nvPr/>
        </p:nvSpPr>
        <p:spPr>
          <a:xfrm rot="21600000">
            <a:off x="2620777" y="1215126"/>
            <a:ext cx="7206804" cy="376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6600" dirty="0">
                <a:ln w="0"/>
                <a:solidFill>
                  <a:schemeClr val="tx1"/>
                </a:solidFill>
                <a:effectLst>
                  <a:outerShdw blurRad="38100" dist="19050" dir="2700000" algn="tl" rotWithShape="0">
                    <a:schemeClr val="dk1">
                      <a:alpha val="40000"/>
                    </a:schemeClr>
                  </a:outerShdw>
                </a:effectLst>
                <a:latin typeface="Copperplate Gothic Bold" panose="020E0705020206020404" pitchFamily="34" charset="0"/>
              </a:rPr>
              <a:t>Thank you..!</a:t>
            </a:r>
            <a:endParaRPr lang="en-IN" sz="6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7006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3172408" y="0"/>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3860792" y="113474"/>
            <a:ext cx="7877118" cy="903561"/>
          </a:xfrm>
        </p:spPr>
        <p:txBody>
          <a:bodyPr/>
          <a:lstStyle/>
          <a:p>
            <a:pPr algn="ctr"/>
            <a:r>
              <a:rPr lang="en-IN" spc="600" dirty="0">
                <a:solidFill>
                  <a:schemeClr val="tx2">
                    <a:lumMod val="50000"/>
                  </a:schemeClr>
                </a:solidFill>
                <a:latin typeface="Copperplate Gothic Bold" panose="020E0705020206020404" pitchFamily="34" charset="0"/>
              </a:rPr>
              <a:t>Company overview</a:t>
            </a: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3786147" y="1017035"/>
            <a:ext cx="7877118" cy="5514393"/>
          </a:xfrm>
        </p:spPr>
        <p:txBody>
          <a:bodyPr/>
          <a:lstStyle/>
          <a:p>
            <a:pPr marL="186262" indent="0" algn="just">
              <a:buNone/>
            </a:pPr>
            <a:r>
              <a:rPr lang="en-US" b="0" i="0" dirty="0">
                <a:solidFill>
                  <a:srgbClr val="000000"/>
                </a:solidFill>
                <a:effectLst/>
                <a:latin typeface="Bahnschrift" panose="020B0502040204020203" pitchFamily="34" charset="0"/>
              </a:rPr>
              <a:t>Ola Electric is India’s leading manufacturer of electric vehicles (EVs). Ola Electric aims to move the world to sustainable mobility advanced electric vehicles manufactured at its Future factory, the largest, most advanced, and sustainable two-wheeler factory in the world.</a:t>
            </a:r>
          </a:p>
          <a:p>
            <a:pPr marL="186262" indent="0">
              <a:buNone/>
            </a:pPr>
            <a:endParaRPr lang="en-US" dirty="0">
              <a:solidFill>
                <a:srgbClr val="000000"/>
              </a:solidFill>
              <a:latin typeface="Bahnschrift" panose="020B0502040204020203" pitchFamily="34" charset="0"/>
            </a:endParaRPr>
          </a:p>
          <a:p>
            <a:pPr marL="186262" indent="0" algn="l">
              <a:buNone/>
            </a:pPr>
            <a:r>
              <a:rPr lang="en-IN" b="1" i="0" dirty="0">
                <a:solidFill>
                  <a:srgbClr val="1D2F38"/>
                </a:solidFill>
                <a:effectLst/>
                <a:latin typeface="Poppins" panose="00000500000000000000" pitchFamily="2" charset="0"/>
              </a:rPr>
              <a:t>Legal Name : 		</a:t>
            </a:r>
            <a:r>
              <a:rPr lang="en-US" b="0" i="0" dirty="0">
                <a:solidFill>
                  <a:srgbClr val="56636A"/>
                </a:solidFill>
                <a:effectLst/>
                <a:latin typeface="Poppins" panose="00000500000000000000" pitchFamily="2" charset="0"/>
              </a:rPr>
              <a:t>Ola Electric Mobility Private Limited</a:t>
            </a:r>
          </a:p>
          <a:p>
            <a:pPr marL="186262" indent="0" algn="l">
              <a:buNone/>
            </a:pPr>
            <a:endParaRPr lang="en-US" b="0" i="0" dirty="0">
              <a:solidFill>
                <a:srgbClr val="000000"/>
              </a:solidFill>
              <a:effectLst/>
              <a:latin typeface="Poppins" panose="00000500000000000000" pitchFamily="2" charset="0"/>
            </a:endParaRPr>
          </a:p>
          <a:p>
            <a:pPr marL="186262" indent="0">
              <a:buNone/>
            </a:pPr>
            <a:r>
              <a:rPr lang="en-IN" b="1" i="0" dirty="0">
                <a:solidFill>
                  <a:srgbClr val="1D2F38"/>
                </a:solidFill>
                <a:effectLst/>
                <a:latin typeface="Poppins" panose="00000500000000000000" pitchFamily="2" charset="0"/>
              </a:rPr>
              <a:t>Headquarters : 	</a:t>
            </a:r>
            <a:r>
              <a:rPr lang="en-IN" b="0" i="0" dirty="0">
                <a:solidFill>
                  <a:srgbClr val="56636A"/>
                </a:solidFill>
                <a:effectLst/>
                <a:latin typeface="Poppins" panose="00000500000000000000" pitchFamily="2" charset="0"/>
              </a:rPr>
              <a:t>Bangalore, Karnataka, India</a:t>
            </a:r>
          </a:p>
          <a:p>
            <a:pPr marL="186262" indent="0">
              <a:buNone/>
            </a:pPr>
            <a:endParaRPr lang="en-IN" b="0" i="0" dirty="0">
              <a:solidFill>
                <a:srgbClr val="56636A"/>
              </a:solidFill>
              <a:effectLst/>
              <a:latin typeface="Poppins" panose="00000500000000000000" pitchFamily="2" charset="0"/>
            </a:endParaRPr>
          </a:p>
          <a:p>
            <a:pPr marL="186262" indent="0">
              <a:buNone/>
            </a:pPr>
            <a:r>
              <a:rPr lang="en-IN" b="1" i="0" dirty="0">
                <a:solidFill>
                  <a:srgbClr val="1D2F38"/>
                </a:solidFill>
                <a:effectLst/>
                <a:latin typeface="Poppins" panose="00000500000000000000" pitchFamily="2" charset="0"/>
              </a:rPr>
              <a:t>Business Model</a:t>
            </a:r>
            <a:r>
              <a:rPr lang="en-IN" b="1" i="0" dirty="0">
                <a:solidFill>
                  <a:srgbClr val="56636A"/>
                </a:solidFill>
                <a:effectLst/>
                <a:latin typeface="Poppins" panose="00000500000000000000" pitchFamily="2" charset="0"/>
              </a:rPr>
              <a:t> : 	</a:t>
            </a:r>
            <a:r>
              <a:rPr lang="en-IN" i="0" dirty="0">
                <a:solidFill>
                  <a:schemeClr val="bg2">
                    <a:lumMod val="50000"/>
                  </a:schemeClr>
                </a:solidFill>
                <a:effectLst/>
                <a:latin typeface="Poppins" panose="00000500000000000000" pitchFamily="2" charset="0"/>
              </a:rPr>
              <a:t>B2C</a:t>
            </a:r>
            <a:endParaRPr lang="en-IN" i="0" dirty="0">
              <a:solidFill>
                <a:srgbClr val="56636A"/>
              </a:solidFill>
              <a:effectLst/>
              <a:latin typeface="Poppins" panose="00000500000000000000" pitchFamily="2" charset="0"/>
            </a:endParaRPr>
          </a:p>
          <a:p>
            <a:pPr marL="186262" indent="0">
              <a:buNone/>
            </a:pPr>
            <a:endParaRPr lang="en-IN" b="0" i="0" dirty="0">
              <a:solidFill>
                <a:srgbClr val="56636A"/>
              </a:solidFill>
              <a:effectLst/>
              <a:latin typeface="Poppins" panose="00000500000000000000" pitchFamily="2" charset="0"/>
            </a:endParaRPr>
          </a:p>
          <a:p>
            <a:pPr marL="186262" indent="0" algn="l">
              <a:buNone/>
            </a:pPr>
            <a:r>
              <a:rPr lang="en-US" b="1" i="0" dirty="0">
                <a:solidFill>
                  <a:srgbClr val="1D2F38"/>
                </a:solidFill>
                <a:effectLst/>
                <a:latin typeface="Poppins" panose="00000500000000000000" pitchFamily="2" charset="0"/>
              </a:rPr>
              <a:t>Founding Date </a:t>
            </a:r>
            <a:r>
              <a:rPr lang="en-US" b="1" i="0" dirty="0">
                <a:solidFill>
                  <a:srgbClr val="000000"/>
                </a:solidFill>
                <a:effectLst/>
                <a:latin typeface="Poppins" panose="00000500000000000000" pitchFamily="2" charset="0"/>
              </a:rPr>
              <a:t>:</a:t>
            </a:r>
            <a:r>
              <a:rPr lang="en-US" dirty="0">
                <a:solidFill>
                  <a:srgbClr val="000000"/>
                </a:solidFill>
                <a:latin typeface="Poppins" panose="00000500000000000000" pitchFamily="2" charset="0"/>
              </a:rPr>
              <a:t> 	</a:t>
            </a:r>
            <a:r>
              <a:rPr lang="en-US" b="0" i="0" dirty="0">
                <a:solidFill>
                  <a:srgbClr val="56636A"/>
                </a:solidFill>
                <a:effectLst/>
                <a:latin typeface="Poppins" panose="00000500000000000000" pitchFamily="2" charset="0"/>
              </a:rPr>
              <a:t>26th May 2017</a:t>
            </a:r>
          </a:p>
          <a:p>
            <a:pPr marL="186262" indent="0" algn="l">
              <a:buNone/>
            </a:pPr>
            <a:endParaRPr lang="en-US" b="0" i="0" dirty="0">
              <a:solidFill>
                <a:srgbClr val="56636A"/>
              </a:solidFill>
              <a:effectLst/>
              <a:latin typeface="Poppins" panose="00000500000000000000" pitchFamily="2" charset="0"/>
            </a:endParaRPr>
          </a:p>
          <a:p>
            <a:pPr marL="186262" indent="0">
              <a:buNone/>
            </a:pPr>
            <a:r>
              <a:rPr lang="en-US" b="1" i="0" dirty="0">
                <a:solidFill>
                  <a:srgbClr val="1D2F38"/>
                </a:solidFill>
                <a:effectLst/>
                <a:latin typeface="Poppins" panose="00000500000000000000" pitchFamily="2" charset="0"/>
              </a:rPr>
              <a:t>Founder </a:t>
            </a:r>
            <a:r>
              <a:rPr lang="en-US" b="1" i="0" dirty="0">
                <a:solidFill>
                  <a:srgbClr val="000000"/>
                </a:solidFill>
                <a:effectLst/>
                <a:latin typeface="Poppins" panose="00000500000000000000" pitchFamily="2" charset="0"/>
              </a:rPr>
              <a:t>:</a:t>
            </a:r>
            <a:r>
              <a:rPr lang="en-US" dirty="0">
                <a:solidFill>
                  <a:srgbClr val="000000"/>
                </a:solidFill>
                <a:latin typeface="Poppins" panose="00000500000000000000" pitchFamily="2" charset="0"/>
              </a:rPr>
              <a:t> 		</a:t>
            </a:r>
            <a:r>
              <a:rPr lang="en-US" dirty="0">
                <a:solidFill>
                  <a:schemeClr val="tx1">
                    <a:lumMod val="65000"/>
                    <a:lumOff val="35000"/>
                  </a:schemeClr>
                </a:solidFill>
                <a:latin typeface="Poppins" panose="00000500000000000000" pitchFamily="2" charset="0"/>
              </a:rPr>
              <a:t>Bhavish Agrawal</a:t>
            </a:r>
            <a:endParaRPr lang="en-US" b="0" i="0" dirty="0">
              <a:solidFill>
                <a:schemeClr val="tx1">
                  <a:lumMod val="65000"/>
                  <a:lumOff val="35000"/>
                </a:schemeClr>
              </a:solidFill>
              <a:effectLst/>
              <a:latin typeface="Poppins" panose="00000500000000000000" pitchFamily="2" charset="0"/>
            </a:endParaRPr>
          </a:p>
          <a:p>
            <a:pPr marL="186262" indent="0" algn="l">
              <a:buNone/>
            </a:pPr>
            <a:endParaRPr lang="en-US" b="1" i="0" dirty="0">
              <a:solidFill>
                <a:srgbClr val="1D2F38"/>
              </a:solidFill>
              <a:effectLst/>
              <a:latin typeface="Poppins" panose="00000500000000000000" pitchFamily="2" charset="0"/>
            </a:endParaRPr>
          </a:p>
          <a:p>
            <a:pPr marL="186262" indent="0" algn="l">
              <a:buNone/>
            </a:pPr>
            <a:r>
              <a:rPr lang="en-US" b="1" i="0" dirty="0">
                <a:solidFill>
                  <a:srgbClr val="1D2F38"/>
                </a:solidFill>
                <a:effectLst/>
                <a:latin typeface="Poppins" panose="00000500000000000000" pitchFamily="2" charset="0"/>
              </a:rPr>
              <a:t>Total </a:t>
            </a:r>
            <a:r>
              <a:rPr lang="en-US" b="1" dirty="0">
                <a:solidFill>
                  <a:srgbClr val="1D2F38"/>
                </a:solidFill>
                <a:latin typeface="Poppins" panose="00000500000000000000" pitchFamily="2" charset="0"/>
              </a:rPr>
              <a:t>V</a:t>
            </a:r>
            <a:r>
              <a:rPr lang="en-US" b="1" i="0" dirty="0">
                <a:solidFill>
                  <a:srgbClr val="1D2F38"/>
                </a:solidFill>
                <a:effectLst/>
                <a:latin typeface="Poppins" panose="00000500000000000000" pitchFamily="2" charset="0"/>
              </a:rPr>
              <a:t>aluation :</a:t>
            </a:r>
            <a:r>
              <a:rPr lang="en-US" b="0" i="0" dirty="0">
                <a:solidFill>
                  <a:srgbClr val="56636A"/>
                </a:solidFill>
                <a:effectLst/>
                <a:latin typeface="Poppins" panose="00000500000000000000" pitchFamily="2" charset="0"/>
              </a:rPr>
              <a:t> 	$ 5.04B</a:t>
            </a:r>
            <a:endParaRPr lang="en-US" b="0" i="0" dirty="0">
              <a:solidFill>
                <a:srgbClr val="000000"/>
              </a:solidFill>
              <a:effectLst/>
              <a:latin typeface="Poppins" panose="00000500000000000000" pitchFamily="2" charset="0"/>
            </a:endParaRPr>
          </a:p>
          <a:p>
            <a:pPr marL="186262" indent="0">
              <a:buNone/>
            </a:pPr>
            <a:br>
              <a:rPr lang="en-US" dirty="0"/>
            </a:br>
            <a:br>
              <a:rPr lang="en-US" dirty="0"/>
            </a:br>
            <a:br>
              <a:rPr lang="en-US" dirty="0"/>
            </a:br>
            <a:endParaRPr lang="en-IN" dirty="0">
              <a:solidFill>
                <a:schemeClr val="bg1"/>
              </a:solidFill>
            </a:endParaRPr>
          </a:p>
        </p:txBody>
      </p:sp>
      <p:cxnSp>
        <p:nvCxnSpPr>
          <p:cNvPr id="7" name="Straight Connector 6">
            <a:extLst>
              <a:ext uri="{FF2B5EF4-FFF2-40B4-BE49-F238E27FC236}">
                <a16:creationId xmlns:a16="http://schemas.microsoft.com/office/drawing/2014/main" id="{CD062E64-CD38-4FE0-F33D-460FEA28D501}"/>
              </a:ext>
            </a:extLst>
          </p:cNvPr>
          <p:cNvCxnSpPr/>
          <p:nvPr/>
        </p:nvCxnSpPr>
        <p:spPr>
          <a:xfrm>
            <a:off x="3498980" y="839755"/>
            <a:ext cx="842554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5296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914089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9019592" cy="6857999"/>
          </a:xfrm>
          <a:prstGeom prst="rect">
            <a:avLst/>
          </a:prstGeom>
        </p:spPr>
      </p:pic>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821998" y="970382"/>
            <a:ext cx="7016621" cy="4917234"/>
          </a:xfrm>
        </p:spPr>
        <p:txBody>
          <a:bodyPr/>
          <a:lstStyle/>
          <a:p>
            <a:pPr marL="186262" indent="0" algn="just">
              <a:buNone/>
            </a:pPr>
            <a:r>
              <a:rPr lang="en-IN" sz="1800" b="1" dirty="0">
                <a:solidFill>
                  <a:srgbClr val="1D2F38"/>
                </a:solidFill>
                <a:latin typeface="Poppins" panose="00000500000000000000" pitchFamily="2" charset="0"/>
                <a:ea typeface="Calibri" panose="020F0502020204030204" pitchFamily="34" charset="0"/>
              </a:rPr>
              <a:t>Parent Entity  </a:t>
            </a:r>
            <a:r>
              <a:rPr lang="en-IN" sz="1800" b="1" i="0" dirty="0">
                <a:solidFill>
                  <a:srgbClr val="1D2F38"/>
                </a:solidFill>
                <a:effectLst/>
                <a:latin typeface="Poppins" panose="00000500000000000000" pitchFamily="2" charset="0"/>
              </a:rPr>
              <a:t>:  </a:t>
            </a:r>
            <a:r>
              <a:rPr lang="en-IN" sz="1800" dirty="0">
                <a:solidFill>
                  <a:srgbClr val="1D2F38"/>
                </a:solidFill>
                <a:latin typeface="Poppins" panose="00000500000000000000" pitchFamily="2" charset="0"/>
              </a:rPr>
              <a:t>ANI Technologies pvt ltd</a:t>
            </a:r>
            <a:endParaRPr lang="en-IN" sz="1800" dirty="0">
              <a:solidFill>
                <a:srgbClr val="000000"/>
              </a:solidFill>
              <a:effectLst/>
              <a:latin typeface="Calibri" panose="020F0502020204030204" pitchFamily="34" charset="0"/>
              <a:ea typeface="Calibri" panose="020F0502020204030204" pitchFamily="34" charset="0"/>
            </a:endParaRPr>
          </a:p>
          <a:p>
            <a:pPr marL="186262" indent="0" algn="just">
              <a:buNone/>
            </a:pPr>
            <a:r>
              <a:rPr lang="en-IN" sz="1800" dirty="0">
                <a:solidFill>
                  <a:srgbClr val="000000"/>
                </a:solidFill>
                <a:effectLst/>
                <a:latin typeface="Calibri" panose="020F0502020204030204" pitchFamily="34" charset="0"/>
                <a:ea typeface="Calibri" panose="020F0502020204030204" pitchFamily="34" charset="0"/>
              </a:rPr>
              <a:t> </a:t>
            </a:r>
          </a:p>
          <a:p>
            <a:pPr marL="186262" indent="0" algn="just">
              <a:buNone/>
            </a:pPr>
            <a:r>
              <a:rPr lang="en-IN" sz="1800" b="1" dirty="0">
                <a:solidFill>
                  <a:srgbClr val="1D2F38"/>
                </a:solidFill>
                <a:latin typeface="Poppins" panose="00000500000000000000" pitchFamily="2" charset="0"/>
                <a:ea typeface="Calibri" panose="020F0502020204030204" pitchFamily="34" charset="0"/>
              </a:rPr>
              <a:t>F</a:t>
            </a:r>
            <a:r>
              <a:rPr lang="en-IN" sz="1800" b="1" i="0" dirty="0">
                <a:solidFill>
                  <a:srgbClr val="1D2F38"/>
                </a:solidFill>
                <a:effectLst/>
                <a:latin typeface="Poppins" panose="00000500000000000000" pitchFamily="2" charset="0"/>
              </a:rPr>
              <a:t>actory L</a:t>
            </a:r>
            <a:r>
              <a:rPr lang="en-IN" sz="1800" b="1" dirty="0">
                <a:solidFill>
                  <a:srgbClr val="1D2F38"/>
                </a:solidFill>
                <a:latin typeface="Poppins" panose="00000500000000000000" pitchFamily="2" charset="0"/>
              </a:rPr>
              <a:t>ocation</a:t>
            </a:r>
            <a:r>
              <a:rPr lang="en-IN" sz="1800" b="1" i="0" dirty="0">
                <a:solidFill>
                  <a:srgbClr val="1D2F38"/>
                </a:solidFill>
                <a:effectLst/>
                <a:latin typeface="Poppins" panose="00000500000000000000" pitchFamily="2" charset="0"/>
              </a:rPr>
              <a:t> :  </a:t>
            </a:r>
            <a:r>
              <a:rPr lang="en-IN" sz="1800" i="0" dirty="0">
                <a:solidFill>
                  <a:srgbClr val="1D2F38"/>
                </a:solidFill>
                <a:effectLst/>
                <a:latin typeface="Poppins" panose="00000500000000000000" pitchFamily="2" charset="0"/>
              </a:rPr>
              <a:t>Krishnagiri, </a:t>
            </a:r>
            <a:r>
              <a:rPr lang="en-IN" sz="1800" dirty="0">
                <a:solidFill>
                  <a:srgbClr val="1D2F38"/>
                </a:solidFill>
                <a:latin typeface="Poppins" panose="00000500000000000000" pitchFamily="2" charset="0"/>
              </a:rPr>
              <a:t>T</a:t>
            </a:r>
            <a:r>
              <a:rPr lang="en-IN" sz="1800" i="0" dirty="0">
                <a:solidFill>
                  <a:srgbClr val="1D2F38"/>
                </a:solidFill>
                <a:effectLst/>
                <a:latin typeface="Poppins" panose="00000500000000000000" pitchFamily="2" charset="0"/>
              </a:rPr>
              <a:t>amil </a:t>
            </a:r>
            <a:r>
              <a:rPr lang="en-IN" sz="1800" dirty="0">
                <a:solidFill>
                  <a:srgbClr val="1D2F38"/>
                </a:solidFill>
                <a:latin typeface="Poppins" panose="00000500000000000000" pitchFamily="2" charset="0"/>
              </a:rPr>
              <a:t>N</a:t>
            </a:r>
            <a:r>
              <a:rPr lang="en-IN" sz="1800" i="0" dirty="0">
                <a:solidFill>
                  <a:srgbClr val="1D2F38"/>
                </a:solidFill>
                <a:effectLst/>
                <a:latin typeface="Poppins" panose="00000500000000000000" pitchFamily="2" charset="0"/>
              </a:rPr>
              <a:t>adu</a:t>
            </a:r>
          </a:p>
          <a:p>
            <a:pPr marL="186262" indent="0" algn="just">
              <a:buNone/>
            </a:pPr>
            <a:endParaRPr lang="en-IN" sz="1800" dirty="0">
              <a:solidFill>
                <a:srgbClr val="000000"/>
              </a:solidFill>
              <a:effectLst/>
              <a:latin typeface="Calibri" panose="020F0502020204030204" pitchFamily="34" charset="0"/>
              <a:ea typeface="Calibri" panose="020F0502020204030204" pitchFamily="34" charset="0"/>
            </a:endParaRPr>
          </a:p>
          <a:p>
            <a:pPr marL="186262" indent="0" algn="just">
              <a:buNone/>
            </a:pPr>
            <a:r>
              <a:rPr lang="en-IN" sz="1800" b="1" dirty="0">
                <a:solidFill>
                  <a:srgbClr val="1D2F38"/>
                </a:solidFill>
                <a:latin typeface="Poppins" panose="00000500000000000000" pitchFamily="2" charset="0"/>
                <a:ea typeface="Calibri" panose="020F0502020204030204" pitchFamily="34" charset="0"/>
              </a:rPr>
              <a:t>F</a:t>
            </a:r>
            <a:r>
              <a:rPr lang="en-IN" sz="1800" b="1" i="0" dirty="0">
                <a:solidFill>
                  <a:srgbClr val="1D2F38"/>
                </a:solidFill>
                <a:effectLst/>
                <a:latin typeface="Poppins" panose="00000500000000000000" pitchFamily="2" charset="0"/>
              </a:rPr>
              <a:t>actory </a:t>
            </a:r>
            <a:r>
              <a:rPr lang="en-IN" sz="1800" b="1" dirty="0">
                <a:solidFill>
                  <a:srgbClr val="1D2F38"/>
                </a:solidFill>
                <a:latin typeface="Poppins" panose="00000500000000000000" pitchFamily="2" charset="0"/>
              </a:rPr>
              <a:t>C</a:t>
            </a:r>
            <a:r>
              <a:rPr lang="en-IN" sz="1800" b="1" i="0" dirty="0">
                <a:solidFill>
                  <a:srgbClr val="1D2F38"/>
                </a:solidFill>
                <a:effectLst/>
                <a:latin typeface="Poppins" panose="00000500000000000000" pitchFamily="2" charset="0"/>
              </a:rPr>
              <a:t>apacity :  </a:t>
            </a:r>
            <a:r>
              <a:rPr lang="en-IN" sz="1800" i="0" dirty="0">
                <a:solidFill>
                  <a:srgbClr val="1D2F38"/>
                </a:solidFill>
                <a:effectLst/>
                <a:latin typeface="Poppins" panose="00000500000000000000" pitchFamily="2" charset="0"/>
              </a:rPr>
              <a:t>10 M units per year (Largest in Asia)</a:t>
            </a: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r>
              <a:rPr lang="en-IN" sz="1800" b="1" dirty="0">
                <a:solidFill>
                  <a:srgbClr val="1D2F38"/>
                </a:solidFill>
                <a:latin typeface="Poppins" panose="00000500000000000000" pitchFamily="2" charset="0"/>
                <a:ea typeface="Calibri" panose="020F0502020204030204" pitchFamily="34" charset="0"/>
              </a:rPr>
              <a:t>F</a:t>
            </a:r>
            <a:r>
              <a:rPr lang="en-IN" sz="1800" b="1" i="0" dirty="0">
                <a:solidFill>
                  <a:srgbClr val="1D2F38"/>
                </a:solidFill>
                <a:effectLst/>
                <a:latin typeface="Poppins" panose="00000500000000000000" pitchFamily="2" charset="0"/>
              </a:rPr>
              <a:t>actory </a:t>
            </a:r>
            <a:r>
              <a:rPr lang="en-IN" sz="1800" b="1" dirty="0">
                <a:solidFill>
                  <a:srgbClr val="1D2F38"/>
                </a:solidFill>
                <a:latin typeface="Poppins" panose="00000500000000000000" pitchFamily="2" charset="0"/>
              </a:rPr>
              <a:t>Area</a:t>
            </a:r>
            <a:r>
              <a:rPr lang="en-IN" sz="1800" b="1" i="0" dirty="0">
                <a:solidFill>
                  <a:srgbClr val="1D2F38"/>
                </a:solidFill>
                <a:effectLst/>
                <a:latin typeface="Poppins" panose="00000500000000000000" pitchFamily="2" charset="0"/>
              </a:rPr>
              <a:t> :  </a:t>
            </a:r>
            <a:r>
              <a:rPr lang="en-IN" sz="1800" i="0" dirty="0">
                <a:solidFill>
                  <a:srgbClr val="1D2F38"/>
                </a:solidFill>
                <a:effectLst/>
                <a:latin typeface="Poppins" panose="00000500000000000000" pitchFamily="2" charset="0"/>
              </a:rPr>
              <a:t>500 Acre</a:t>
            </a: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r>
              <a:rPr lang="en-IN" sz="1800" b="1" dirty="0">
                <a:solidFill>
                  <a:srgbClr val="1D2F38"/>
                </a:solidFill>
                <a:latin typeface="Poppins" panose="00000500000000000000" pitchFamily="2" charset="0"/>
                <a:ea typeface="Calibri" panose="020F0502020204030204" pitchFamily="34" charset="0"/>
              </a:rPr>
              <a:t>Employee Count </a:t>
            </a:r>
            <a:r>
              <a:rPr lang="en-IN" sz="1800" b="1" i="0" dirty="0">
                <a:solidFill>
                  <a:srgbClr val="1D2F38"/>
                </a:solidFill>
                <a:effectLst/>
                <a:latin typeface="Poppins" panose="00000500000000000000" pitchFamily="2" charset="0"/>
              </a:rPr>
              <a:t>: </a:t>
            </a:r>
            <a:r>
              <a:rPr lang="en-IN" sz="1800" i="0" dirty="0">
                <a:solidFill>
                  <a:srgbClr val="1D2F38"/>
                </a:solidFill>
                <a:effectLst/>
                <a:latin typeface="Poppins" panose="00000500000000000000" pitchFamily="2" charset="0"/>
              </a:rPr>
              <a:t>3338 </a:t>
            </a:r>
          </a:p>
          <a:p>
            <a:pPr marL="186262" indent="0" algn="just">
              <a:buNone/>
            </a:pPr>
            <a:endParaRPr lang="en-IN" sz="1800" dirty="0">
              <a:solidFill>
                <a:srgbClr val="1D2F38"/>
              </a:solidFill>
              <a:latin typeface="Poppins" panose="00000500000000000000" pitchFamily="2" charset="0"/>
            </a:endParaRPr>
          </a:p>
          <a:p>
            <a:pPr marL="186262" indent="0" algn="just">
              <a:buNone/>
            </a:pPr>
            <a:r>
              <a:rPr lang="en-IN" sz="1800" b="1" dirty="0">
                <a:solidFill>
                  <a:srgbClr val="1D2F38"/>
                </a:solidFill>
                <a:latin typeface="Poppins" panose="00000500000000000000" pitchFamily="2" charset="0"/>
                <a:ea typeface="Calibri" panose="020F0502020204030204" pitchFamily="34" charset="0"/>
              </a:rPr>
              <a:t>Annual Revenue </a:t>
            </a:r>
            <a:r>
              <a:rPr lang="en-IN" sz="1800" b="1" i="0" dirty="0">
                <a:solidFill>
                  <a:srgbClr val="1D2F38"/>
                </a:solidFill>
                <a:effectLst/>
                <a:latin typeface="Poppins" panose="00000500000000000000" pitchFamily="2" charset="0"/>
              </a:rPr>
              <a:t>: </a:t>
            </a:r>
            <a:r>
              <a:rPr lang="en-IN" sz="1800" i="0" dirty="0">
                <a:solidFill>
                  <a:srgbClr val="1D2F38"/>
                </a:solidFill>
                <a:effectLst/>
                <a:latin typeface="Poppins" panose="00000500000000000000" pitchFamily="2" charset="0"/>
              </a:rPr>
              <a:t>$ 15.1M</a:t>
            </a:r>
          </a:p>
          <a:p>
            <a:pPr marL="186262" indent="0" algn="just">
              <a:buNone/>
            </a:pPr>
            <a:endParaRPr lang="en-IN" sz="1800" dirty="0">
              <a:solidFill>
                <a:srgbClr val="1D2F38"/>
              </a:solidFill>
              <a:latin typeface="Poppins" panose="00000500000000000000" pitchFamily="2" charset="0"/>
            </a:endParaRPr>
          </a:p>
          <a:p>
            <a:pPr marL="186262" indent="0" algn="just">
              <a:buNone/>
            </a:pPr>
            <a:r>
              <a:rPr lang="en-US" sz="1800" b="1" i="0" dirty="0">
                <a:solidFill>
                  <a:srgbClr val="1D2F38"/>
                </a:solidFill>
                <a:effectLst/>
                <a:latin typeface="Poppins" panose="00000500000000000000" pitchFamily="2" charset="0"/>
              </a:rPr>
              <a:t>Total Funding : </a:t>
            </a:r>
            <a:r>
              <a:rPr lang="en-US" sz="1800" b="0" i="0" dirty="0">
                <a:solidFill>
                  <a:schemeClr val="tx1">
                    <a:lumMod val="85000"/>
                    <a:lumOff val="15000"/>
                  </a:schemeClr>
                </a:solidFill>
                <a:effectLst/>
                <a:latin typeface="Poppins" panose="00000500000000000000" pitchFamily="2" charset="0"/>
              </a:rPr>
              <a:t>$ 866 M</a:t>
            </a:r>
          </a:p>
          <a:p>
            <a:pPr marL="186262" indent="0" algn="just">
              <a:buNone/>
            </a:pPr>
            <a:r>
              <a:rPr lang="en-IN" sz="1800" i="0" dirty="0">
                <a:solidFill>
                  <a:srgbClr val="1D2F38"/>
                </a:solidFill>
                <a:effectLst/>
                <a:latin typeface="Poppins" panose="00000500000000000000" pitchFamily="2" charset="0"/>
              </a:rPr>
              <a:t> </a:t>
            </a:r>
            <a:endParaRPr lang="en-IN" sz="1800" dirty="0">
              <a:solidFill>
                <a:srgbClr val="1D2F38"/>
              </a:solidFill>
              <a:latin typeface="Poppins" panose="00000500000000000000" pitchFamily="2" charset="0"/>
            </a:endParaRPr>
          </a:p>
          <a:p>
            <a:pPr marL="186262" indent="0" algn="just">
              <a:buNone/>
            </a:pPr>
            <a:r>
              <a:rPr lang="en-IN" sz="1800" b="1" dirty="0">
                <a:solidFill>
                  <a:srgbClr val="1D2F38"/>
                </a:solidFill>
                <a:latin typeface="Poppins" panose="00000500000000000000" pitchFamily="2" charset="0"/>
                <a:ea typeface="Calibri" panose="020F0502020204030204" pitchFamily="34" charset="0"/>
              </a:rPr>
              <a:t>Hub Tag </a:t>
            </a:r>
            <a:r>
              <a:rPr lang="en-IN" sz="1800" b="1" i="0" dirty="0">
                <a:solidFill>
                  <a:srgbClr val="1D2F38"/>
                </a:solidFill>
                <a:effectLst/>
                <a:latin typeface="Poppins" panose="00000500000000000000" pitchFamily="2" charset="0"/>
              </a:rPr>
              <a:t>: </a:t>
            </a:r>
            <a:r>
              <a:rPr lang="en-IN" sz="1800" i="0" dirty="0">
                <a:solidFill>
                  <a:srgbClr val="1D2F38"/>
                </a:solidFill>
                <a:effectLst/>
                <a:latin typeface="Poppins" panose="00000500000000000000" pitchFamily="2" charset="0"/>
              </a:rPr>
              <a:t>Unicorn </a:t>
            </a: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dirty="0">
              <a:solidFill>
                <a:schemeClr val="bg1"/>
              </a:solidFill>
            </a:endParaRPr>
          </a:p>
        </p:txBody>
      </p:sp>
      <p:cxnSp>
        <p:nvCxnSpPr>
          <p:cNvPr id="5" name="Straight Connector 4">
            <a:extLst>
              <a:ext uri="{FF2B5EF4-FFF2-40B4-BE49-F238E27FC236}">
                <a16:creationId xmlns:a16="http://schemas.microsoft.com/office/drawing/2014/main" id="{2FEC3AA3-7741-C453-C758-681EB58CB063}"/>
              </a:ext>
            </a:extLst>
          </p:cNvPr>
          <p:cNvCxnSpPr>
            <a:cxnSpLocks/>
          </p:cNvCxnSpPr>
          <p:nvPr/>
        </p:nvCxnSpPr>
        <p:spPr>
          <a:xfrm>
            <a:off x="325016" y="642816"/>
            <a:ext cx="836955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800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914089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214605" y="290005"/>
            <a:ext cx="8804988" cy="763600"/>
          </a:xfrm>
        </p:spPr>
        <p:txBody>
          <a:bodyPr/>
          <a:lstStyle/>
          <a:p>
            <a:pPr algn="ctr"/>
            <a:r>
              <a:rPr lang="en-IN" sz="3200" spc="600" dirty="0">
                <a:solidFill>
                  <a:schemeClr val="tx2">
                    <a:lumMod val="50000"/>
                  </a:schemeClr>
                </a:solidFill>
                <a:latin typeface="Copperplate Gothic Bold" panose="020E0705020206020404" pitchFamily="34" charset="0"/>
              </a:rPr>
              <a:t>Investors and stakeholders</a:t>
            </a:r>
            <a:endParaRPr lang="en-IN" sz="3200" dirty="0">
              <a:latin typeface="Bookman Old Style" panose="02050604050505020204" pitchFamily="18" charset="0"/>
            </a:endParaRP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839754" y="1306285"/>
            <a:ext cx="7016621" cy="4917234"/>
          </a:xfrm>
        </p:spPr>
        <p:txBody>
          <a:bodyPr/>
          <a:lstStyle/>
          <a:p>
            <a:pPr algn="just"/>
            <a:endParaRPr lang="en-IN" sz="1800" dirty="0">
              <a:solidFill>
                <a:srgbClr val="000000"/>
              </a:solidFill>
              <a:effectLst/>
              <a:latin typeface="Calibri" panose="020F0502020204030204" pitchFamily="34" charset="0"/>
              <a:ea typeface="Calibri" panose="020F0502020204030204" pitchFamily="34" charset="0"/>
            </a:endParaRPr>
          </a:p>
          <a:p>
            <a:pPr marL="186262" indent="0" algn="just">
              <a:buNone/>
            </a:pPr>
            <a:r>
              <a:rPr lang="en-IN" sz="1800">
                <a:solidFill>
                  <a:srgbClr val="000000"/>
                </a:solidFill>
                <a:effectLst/>
                <a:latin typeface="Calibri" panose="020F0502020204030204" pitchFamily="34" charset="0"/>
                <a:ea typeface="Calibri" panose="020F0502020204030204" pitchFamily="34" charset="0"/>
              </a:rPr>
              <a:t> </a:t>
            </a: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dirty="0">
              <a:solidFill>
                <a:schemeClr val="bg1"/>
              </a:solidFill>
            </a:endParaRPr>
          </a:p>
        </p:txBody>
      </p:sp>
      <p:cxnSp>
        <p:nvCxnSpPr>
          <p:cNvPr id="5" name="Straight Connector 4">
            <a:extLst>
              <a:ext uri="{FF2B5EF4-FFF2-40B4-BE49-F238E27FC236}">
                <a16:creationId xmlns:a16="http://schemas.microsoft.com/office/drawing/2014/main" id="{2FEC3AA3-7741-C453-C758-681EB58CB063}"/>
              </a:ext>
            </a:extLst>
          </p:cNvPr>
          <p:cNvCxnSpPr>
            <a:cxnSpLocks/>
          </p:cNvCxnSpPr>
          <p:nvPr/>
        </p:nvCxnSpPr>
        <p:spPr>
          <a:xfrm>
            <a:off x="363894" y="989045"/>
            <a:ext cx="8369559"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2950377D-882F-80BB-C639-56A8F29C701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91" r="18599"/>
          <a:stretch/>
        </p:blipFill>
        <p:spPr>
          <a:xfrm>
            <a:off x="514905" y="1468571"/>
            <a:ext cx="1447061" cy="133781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AB2C527-0C6C-E268-6355-2B76EF2E49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4848" y="5189286"/>
            <a:ext cx="1450790" cy="1450790"/>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6E4384C-FD6A-CCB1-0491-82C307D27E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1255" y="654355"/>
            <a:ext cx="4036937" cy="2691291"/>
          </a:xfrm>
          <a:prstGeom prst="rect">
            <a:avLst/>
          </a:prstGeom>
        </p:spPr>
      </p:pic>
      <p:pic>
        <p:nvPicPr>
          <p:cNvPr id="20" name="Picture 19">
            <a:extLst>
              <a:ext uri="{FF2B5EF4-FFF2-40B4-BE49-F238E27FC236}">
                <a16:creationId xmlns:a16="http://schemas.microsoft.com/office/drawing/2014/main" id="{13D15F0E-BC23-140F-7A6F-FF36AE8FA9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4816" y="1769006"/>
            <a:ext cx="2518152" cy="482333"/>
          </a:xfrm>
          <a:prstGeom prst="rect">
            <a:avLst/>
          </a:prstGeom>
        </p:spPr>
      </p:pic>
      <p:pic>
        <p:nvPicPr>
          <p:cNvPr id="22" name="Picture 21">
            <a:extLst>
              <a:ext uri="{FF2B5EF4-FFF2-40B4-BE49-F238E27FC236}">
                <a16:creationId xmlns:a16="http://schemas.microsoft.com/office/drawing/2014/main" id="{4F348308-2594-F1A0-5A01-A5D16C4AA6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4950" y="2714059"/>
            <a:ext cx="3401579" cy="482333"/>
          </a:xfrm>
          <a:prstGeom prst="rect">
            <a:avLst/>
          </a:prstGeom>
        </p:spPr>
      </p:pic>
      <p:pic>
        <p:nvPicPr>
          <p:cNvPr id="24" name="Picture 23">
            <a:extLst>
              <a:ext uri="{FF2B5EF4-FFF2-40B4-BE49-F238E27FC236}">
                <a16:creationId xmlns:a16="http://schemas.microsoft.com/office/drawing/2014/main" id="{8EB43494-D1B2-7EB1-2D1A-EEA53836AC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894" y="3150999"/>
            <a:ext cx="3899266" cy="563071"/>
          </a:xfrm>
          <a:prstGeom prst="rect">
            <a:avLst/>
          </a:prstGeom>
        </p:spPr>
      </p:pic>
      <p:pic>
        <p:nvPicPr>
          <p:cNvPr id="26" name="Picture 25">
            <a:extLst>
              <a:ext uri="{FF2B5EF4-FFF2-40B4-BE49-F238E27FC236}">
                <a16:creationId xmlns:a16="http://schemas.microsoft.com/office/drawing/2014/main" id="{7170186F-3035-542F-20A8-8A3D253B3FC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13445" b="10714"/>
          <a:stretch/>
        </p:blipFill>
        <p:spPr>
          <a:xfrm>
            <a:off x="6024955" y="3698763"/>
            <a:ext cx="2695201" cy="1135579"/>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AE25ED19-F008-1B30-C57A-384C389C6B7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7488" y="4867611"/>
            <a:ext cx="2161400" cy="1135579"/>
          </a:xfrm>
          <a:prstGeom prst="rect">
            <a:avLst/>
          </a:prstGeom>
        </p:spPr>
      </p:pic>
      <p:pic>
        <p:nvPicPr>
          <p:cNvPr id="30" name="Picture 29">
            <a:extLst>
              <a:ext uri="{FF2B5EF4-FFF2-40B4-BE49-F238E27FC236}">
                <a16:creationId xmlns:a16="http://schemas.microsoft.com/office/drawing/2014/main" id="{E3AE6BD1-F094-FE8D-F7A4-56C8CC231D3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90910" y="5669030"/>
            <a:ext cx="1971282" cy="629116"/>
          </a:xfrm>
          <a:prstGeom prst="rect">
            <a:avLst/>
          </a:prstGeom>
        </p:spPr>
      </p:pic>
      <p:pic>
        <p:nvPicPr>
          <p:cNvPr id="32" name="Picture 31">
            <a:extLst>
              <a:ext uri="{FF2B5EF4-FFF2-40B4-BE49-F238E27FC236}">
                <a16:creationId xmlns:a16="http://schemas.microsoft.com/office/drawing/2014/main" id="{4FF2BD70-E897-61C5-7D61-9720BC359A6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15772" y="4085261"/>
            <a:ext cx="2427902" cy="668159"/>
          </a:xfrm>
          <a:prstGeom prst="rect">
            <a:avLst/>
          </a:prstGeom>
        </p:spPr>
      </p:pic>
    </p:spTree>
    <p:extLst>
      <p:ext uri="{BB962C8B-B14F-4D97-AF65-F5344CB8AC3E}">
        <p14:creationId xmlns:p14="http://schemas.microsoft.com/office/powerpoint/2010/main" val="30208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914089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592495" y="225445"/>
            <a:ext cx="8201607" cy="763600"/>
          </a:xfrm>
        </p:spPr>
        <p:txBody>
          <a:bodyPr/>
          <a:lstStyle/>
          <a:p>
            <a:r>
              <a:rPr lang="en-US" sz="2800" spc="600" dirty="0">
                <a:solidFill>
                  <a:schemeClr val="tx2">
                    <a:lumMod val="50000"/>
                  </a:schemeClr>
                </a:solidFill>
                <a:latin typeface="Copperplate Gothic Bold" panose="020E0705020206020404" pitchFamily="34" charset="0"/>
              </a:rPr>
              <a:t>Investment done by ola electric:</a:t>
            </a:r>
            <a:endParaRPr lang="en-IN" sz="2800" dirty="0">
              <a:latin typeface="Bookman Old Style" panose="02050604050505020204" pitchFamily="18" charset="0"/>
            </a:endParaRP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424543" y="1608789"/>
            <a:ext cx="8369559" cy="4917234"/>
          </a:xfrm>
        </p:spPr>
        <p:txBody>
          <a:bodyPr/>
          <a:lstStyle/>
          <a:p>
            <a:pPr marL="186262" indent="0" algn="just">
              <a:buNone/>
            </a:pPr>
            <a:r>
              <a:rPr lang="en-IN" sz="2800" dirty="0">
                <a:effectLst/>
                <a:latin typeface="Calibri" panose="020F0502020204030204" pitchFamily="34" charset="0"/>
                <a:ea typeface="Calibri" panose="020F0502020204030204" pitchFamily="34" charset="0"/>
                <a:cs typeface="Calibri" panose="020F0502020204030204" pitchFamily="34" charset="0"/>
              </a:rPr>
              <a:t>Ola Electric has acquired Etergo on May 27, 2020.</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lgn="just">
              <a:buNone/>
            </a:pPr>
            <a:endParaRPr lang="en-IN" sz="2800" dirty="0">
              <a:effectLst/>
              <a:latin typeface="Calibri" panose="020F0502020204030204" pitchFamily="34" charset="0"/>
              <a:ea typeface="Calibri" panose="020F0502020204030204" pitchFamily="34" charset="0"/>
            </a:endParaRPr>
          </a:p>
          <a:p>
            <a:pPr marL="186262" indent="0" algn="just">
              <a:buNone/>
            </a:pPr>
            <a:endParaRPr lang="en-IN" sz="2800" dirty="0">
              <a:latin typeface="Calibri" panose="020F0502020204030204" pitchFamily="34" charset="0"/>
              <a:ea typeface="Calibri" panose="020F0502020204030204" pitchFamily="34" charset="0"/>
            </a:endParaRPr>
          </a:p>
          <a:p>
            <a:pPr marL="186262" indent="0" algn="just">
              <a:buNone/>
            </a:pPr>
            <a:endParaRPr lang="en-IN" sz="2800" dirty="0">
              <a:latin typeface="Calibri" panose="020F0502020204030204" pitchFamily="34" charset="0"/>
              <a:ea typeface="Calibri" panose="020F0502020204030204" pitchFamily="34" charset="0"/>
            </a:endParaRPr>
          </a:p>
          <a:p>
            <a:pPr marL="186262" indent="0" algn="just">
              <a:buNone/>
            </a:pPr>
            <a:endParaRPr lang="en-IN" sz="2800" dirty="0">
              <a:latin typeface="Calibri" panose="020F0502020204030204" pitchFamily="34" charset="0"/>
              <a:ea typeface="Calibri" panose="020F0502020204030204" pitchFamily="34" charset="0"/>
            </a:endParaRPr>
          </a:p>
          <a:p>
            <a:pPr marL="186262" indent="0" algn="just">
              <a:buNone/>
            </a:pPr>
            <a:r>
              <a:rPr lang="en-IN" sz="2800" dirty="0">
                <a:effectLst/>
                <a:latin typeface="Calibri" panose="020F0502020204030204" pitchFamily="34" charset="0"/>
                <a:ea typeface="Calibri" panose="020F0502020204030204" pitchFamily="34" charset="0"/>
              </a:rPr>
              <a:t>Ola Electric has invested in Store Dot on May 24, 2022</a:t>
            </a:r>
          </a:p>
          <a:p>
            <a:pPr marL="186262" indent="0" algn="just">
              <a:buNone/>
            </a:pPr>
            <a:endParaRPr lang="en-IN" sz="2800" i="0" dirty="0">
              <a:solidFill>
                <a:srgbClr val="1D2F38"/>
              </a:solidFill>
              <a:latin typeface="Calibri" panose="020F0502020204030204" pitchFamily="34" charset="0"/>
            </a:endParaRPr>
          </a:p>
          <a:p>
            <a:pPr marL="186262" indent="0" algn="just">
              <a:buNone/>
            </a:pPr>
            <a:endParaRPr lang="en-IN" sz="1800" dirty="0">
              <a:solidFill>
                <a:srgbClr val="1D2F38"/>
              </a:solidFill>
              <a:effectLst/>
              <a:latin typeface="Calibri" panose="020F0502020204030204" pitchFamily="34" charset="0"/>
            </a:endParaRPr>
          </a:p>
          <a:p>
            <a:pPr marL="186262" indent="0" algn="just">
              <a:buNone/>
            </a:pPr>
            <a:endParaRPr lang="en-IN" sz="1800" i="0" dirty="0">
              <a:solidFill>
                <a:srgbClr val="1D2F38"/>
              </a:solidFill>
              <a:latin typeface="Calibri" panose="020F0502020204030204" pitchFamily="34" charset="0"/>
            </a:endParaRPr>
          </a:p>
          <a:p>
            <a:pPr marL="186262" indent="0" algn="just">
              <a:buNone/>
            </a:pPr>
            <a:endParaRPr lang="en-IN" sz="1800" dirty="0">
              <a:solidFill>
                <a:srgbClr val="1D2F38"/>
              </a:solidFill>
              <a:effectLst/>
              <a:latin typeface="Calibri" panose="020F0502020204030204" pitchFamily="34" charset="0"/>
            </a:endParaRPr>
          </a:p>
          <a:p>
            <a:pPr marL="186262" indent="0" algn="just">
              <a:buNone/>
            </a:pPr>
            <a:endParaRPr lang="en-IN" sz="1800" i="0" dirty="0">
              <a:solidFill>
                <a:srgbClr val="1D2F38"/>
              </a:solidFill>
              <a:latin typeface="Calibri" panose="020F0502020204030204" pitchFamily="34" charset="0"/>
            </a:endParaRPr>
          </a:p>
          <a:p>
            <a:pPr marL="186262" indent="0" algn="just">
              <a:buNone/>
            </a:pPr>
            <a:endParaRPr lang="en-IN" sz="1800" dirty="0">
              <a:solidFill>
                <a:srgbClr val="1D2F38"/>
              </a:solidFill>
              <a:effectLst/>
              <a:latin typeface="Calibri" panose="020F0502020204030204" pitchFamily="34" charset="0"/>
            </a:endParaRPr>
          </a:p>
          <a:p>
            <a:pPr marL="186262" indent="0" algn="just">
              <a:buNone/>
            </a:pPr>
            <a:endParaRPr lang="en-IN" sz="1800" i="0" dirty="0">
              <a:solidFill>
                <a:srgbClr val="1D2F38"/>
              </a:solidFill>
              <a:latin typeface="Calibri" panose="020F0502020204030204" pitchFamily="34" charset="0"/>
            </a:endParaRPr>
          </a:p>
          <a:p>
            <a:pPr marL="186262" indent="0" algn="just">
              <a:buNone/>
            </a:pPr>
            <a:endParaRPr lang="en-IN" sz="32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dirty="0">
              <a:solidFill>
                <a:schemeClr val="bg1"/>
              </a:solidFill>
            </a:endParaRPr>
          </a:p>
        </p:txBody>
      </p:sp>
      <p:cxnSp>
        <p:nvCxnSpPr>
          <p:cNvPr id="5" name="Straight Connector 4">
            <a:extLst>
              <a:ext uri="{FF2B5EF4-FFF2-40B4-BE49-F238E27FC236}">
                <a16:creationId xmlns:a16="http://schemas.microsoft.com/office/drawing/2014/main" id="{2FEC3AA3-7741-C453-C758-681EB58CB063}"/>
              </a:ext>
            </a:extLst>
          </p:cNvPr>
          <p:cNvCxnSpPr>
            <a:cxnSpLocks/>
          </p:cNvCxnSpPr>
          <p:nvPr/>
        </p:nvCxnSpPr>
        <p:spPr>
          <a:xfrm>
            <a:off x="363894" y="989045"/>
            <a:ext cx="8369559"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FEAFD4B9-B8A3-4964-CF90-0E874CA4C854}"/>
              </a:ext>
            </a:extLst>
          </p:cNvPr>
          <p:cNvPicPr>
            <a:picLocks noChangeAspect="1"/>
          </p:cNvPicPr>
          <p:nvPr/>
        </p:nvPicPr>
        <p:blipFill rotWithShape="1">
          <a:blip r:embed="rId4">
            <a:extLst>
              <a:ext uri="{28A0092B-C50C-407E-A947-70E740481C1C}">
                <a14:useLocalDpi xmlns:a14="http://schemas.microsoft.com/office/drawing/2010/main" val="0"/>
              </a:ext>
            </a:extLst>
          </a:blip>
          <a:srcRect t="15662" b="16197"/>
          <a:stretch/>
        </p:blipFill>
        <p:spPr>
          <a:xfrm>
            <a:off x="3234727" y="2459114"/>
            <a:ext cx="2334169" cy="1083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D92F1D2A-B201-121C-4F88-A731ABF9F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4727" y="4953740"/>
            <a:ext cx="2449943" cy="1083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24576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3172408" y="-8878"/>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3377681" y="113474"/>
            <a:ext cx="8740337" cy="903561"/>
          </a:xfrm>
        </p:spPr>
        <p:txBody>
          <a:bodyPr/>
          <a:lstStyle/>
          <a:p>
            <a:pPr algn="ctr"/>
            <a:r>
              <a:rPr lang="en-IN" sz="3600" spc="600" dirty="0">
                <a:solidFill>
                  <a:schemeClr val="tx2">
                    <a:lumMod val="50000"/>
                  </a:schemeClr>
                </a:solidFill>
                <a:latin typeface="Copperplate Gothic Bold" panose="020E0705020206020404" pitchFamily="34" charset="0"/>
              </a:rPr>
              <a:t>KEY MARKET COMPETITOR</a:t>
            </a: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3786147" y="1017035"/>
            <a:ext cx="7877118" cy="5514393"/>
          </a:xfrm>
        </p:spPr>
        <p:txBody>
          <a:bodyPr/>
          <a:lstStyle/>
          <a:p>
            <a:pPr marL="186262" indent="0">
              <a:buNone/>
            </a:pPr>
            <a:br>
              <a:rPr lang="en-US" dirty="0"/>
            </a:br>
            <a:br>
              <a:rPr lang="en-US" dirty="0"/>
            </a:br>
            <a:br>
              <a:rPr lang="en-US" dirty="0"/>
            </a:br>
            <a:endParaRPr lang="en-IN" dirty="0">
              <a:solidFill>
                <a:schemeClr val="bg1"/>
              </a:solidFill>
            </a:endParaRPr>
          </a:p>
        </p:txBody>
      </p:sp>
      <p:cxnSp>
        <p:nvCxnSpPr>
          <p:cNvPr id="7" name="Straight Connector 6">
            <a:extLst>
              <a:ext uri="{FF2B5EF4-FFF2-40B4-BE49-F238E27FC236}">
                <a16:creationId xmlns:a16="http://schemas.microsoft.com/office/drawing/2014/main" id="{CD062E64-CD38-4FE0-F33D-460FEA28D501}"/>
              </a:ext>
            </a:extLst>
          </p:cNvPr>
          <p:cNvCxnSpPr/>
          <p:nvPr/>
        </p:nvCxnSpPr>
        <p:spPr>
          <a:xfrm>
            <a:off x="3498980" y="839755"/>
            <a:ext cx="8425542" cy="0"/>
          </a:xfrm>
          <a:prstGeom prst="line">
            <a:avLst/>
          </a:prstGeom>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42A0CAD2-7D42-83BE-9541-5D8C60ACAA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6423" y="1458986"/>
            <a:ext cx="2941052" cy="574424"/>
          </a:xfrm>
          <a:prstGeom prst="rect">
            <a:avLst/>
          </a:prstGeom>
        </p:spPr>
      </p:pic>
      <p:pic>
        <p:nvPicPr>
          <p:cNvPr id="5" name="Picture 4">
            <a:extLst>
              <a:ext uri="{FF2B5EF4-FFF2-40B4-BE49-F238E27FC236}">
                <a16:creationId xmlns:a16="http://schemas.microsoft.com/office/drawing/2014/main" id="{2839DA29-5520-B316-5C69-BC65D9FA04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3157" y="2785689"/>
            <a:ext cx="2359939" cy="1038619"/>
          </a:xfrm>
          <a:prstGeom prst="rect">
            <a:avLst/>
          </a:prstGeom>
        </p:spPr>
      </p:pic>
      <p:pic>
        <p:nvPicPr>
          <p:cNvPr id="9" name="Picture 8">
            <a:extLst>
              <a:ext uri="{FF2B5EF4-FFF2-40B4-BE49-F238E27FC236}">
                <a16:creationId xmlns:a16="http://schemas.microsoft.com/office/drawing/2014/main" id="{528F79E1-24F7-133F-DEE8-45E309E32AC1}"/>
              </a:ext>
            </a:extLst>
          </p:cNvPr>
          <p:cNvPicPr>
            <a:picLocks noChangeAspect="1"/>
          </p:cNvPicPr>
          <p:nvPr/>
        </p:nvPicPr>
        <p:blipFill rotWithShape="1">
          <a:blip r:embed="rId6">
            <a:extLst>
              <a:ext uri="{28A0092B-C50C-407E-A947-70E740481C1C}">
                <a14:useLocalDpi xmlns:a14="http://schemas.microsoft.com/office/drawing/2010/main" val="0"/>
              </a:ext>
            </a:extLst>
          </a:blip>
          <a:srcRect t="33045" b="25408"/>
          <a:stretch/>
        </p:blipFill>
        <p:spPr>
          <a:xfrm>
            <a:off x="4055708" y="2910969"/>
            <a:ext cx="3297478" cy="913339"/>
          </a:xfrm>
          <a:prstGeom prst="rect">
            <a:avLst/>
          </a:prstGeom>
        </p:spPr>
      </p:pic>
      <p:pic>
        <p:nvPicPr>
          <p:cNvPr id="10" name="Picture 9">
            <a:extLst>
              <a:ext uri="{FF2B5EF4-FFF2-40B4-BE49-F238E27FC236}">
                <a16:creationId xmlns:a16="http://schemas.microsoft.com/office/drawing/2014/main" id="{EC426253-CCB1-079B-E181-12E3DAFA9E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8650" y="1385706"/>
            <a:ext cx="2768955" cy="919757"/>
          </a:xfrm>
          <a:prstGeom prst="rect">
            <a:avLst/>
          </a:prstGeom>
        </p:spPr>
      </p:pic>
      <p:pic>
        <p:nvPicPr>
          <p:cNvPr id="11" name="Picture 10">
            <a:extLst>
              <a:ext uri="{FF2B5EF4-FFF2-40B4-BE49-F238E27FC236}">
                <a16:creationId xmlns:a16="http://schemas.microsoft.com/office/drawing/2014/main" id="{67D30833-3EC5-6659-BCD4-20BFDEF62755}"/>
              </a:ext>
            </a:extLst>
          </p:cNvPr>
          <p:cNvPicPr>
            <a:picLocks noChangeAspect="1"/>
          </p:cNvPicPr>
          <p:nvPr/>
        </p:nvPicPr>
        <p:blipFill rotWithShape="1">
          <a:blip r:embed="rId8">
            <a:extLst>
              <a:ext uri="{28A0092B-C50C-407E-A947-70E740481C1C}">
                <a14:useLocalDpi xmlns:a14="http://schemas.microsoft.com/office/drawing/2010/main" val="0"/>
              </a:ext>
            </a:extLst>
          </a:blip>
          <a:srcRect l="23150" t="23159" r="22896" b="24727"/>
          <a:stretch/>
        </p:blipFill>
        <p:spPr>
          <a:xfrm>
            <a:off x="8946834" y="4552538"/>
            <a:ext cx="2248679" cy="1060546"/>
          </a:xfrm>
          <a:prstGeom prst="rect">
            <a:avLst/>
          </a:prstGeom>
        </p:spPr>
      </p:pic>
      <p:pic>
        <p:nvPicPr>
          <p:cNvPr id="12" name="Picture 11">
            <a:extLst>
              <a:ext uri="{FF2B5EF4-FFF2-40B4-BE49-F238E27FC236}">
                <a16:creationId xmlns:a16="http://schemas.microsoft.com/office/drawing/2014/main" id="{FFF3AC66-0DF5-6E8F-1500-DAA0F597D9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32346" y="4427337"/>
            <a:ext cx="2668555" cy="1501062"/>
          </a:xfrm>
          <a:prstGeom prst="rect">
            <a:avLst/>
          </a:prstGeom>
        </p:spPr>
      </p:pic>
    </p:spTree>
    <p:extLst>
      <p:ext uri="{BB962C8B-B14F-4D97-AF65-F5344CB8AC3E}">
        <p14:creationId xmlns:p14="http://schemas.microsoft.com/office/powerpoint/2010/main" val="2495325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839754" y="1306285"/>
            <a:ext cx="7016621" cy="4917234"/>
          </a:xfrm>
        </p:spPr>
        <p:txBody>
          <a:bodyPr/>
          <a:lstStyle/>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dirty="0">
              <a:solidFill>
                <a:srgbClr val="1D2F38"/>
              </a:solidFill>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sz="1800" i="0" dirty="0">
              <a:solidFill>
                <a:srgbClr val="1D2F38"/>
              </a:solidFill>
              <a:effectLst/>
              <a:latin typeface="Poppins" panose="00000500000000000000" pitchFamily="2" charset="0"/>
            </a:endParaRPr>
          </a:p>
          <a:p>
            <a:pPr marL="186262" indent="0" algn="just">
              <a:buNone/>
            </a:pPr>
            <a:endParaRPr lang="en-IN" dirty="0">
              <a:solidFill>
                <a:schemeClr val="bg1"/>
              </a:solidFill>
            </a:endParaRPr>
          </a:p>
        </p:txBody>
      </p:sp>
      <p:pic>
        <p:nvPicPr>
          <p:cNvPr id="4" name="Picture 3">
            <a:extLst>
              <a:ext uri="{FF2B5EF4-FFF2-40B4-BE49-F238E27FC236}">
                <a16:creationId xmlns:a16="http://schemas.microsoft.com/office/drawing/2014/main" id="{38A386EC-7BC3-0899-5AAD-152A85E3638F}"/>
              </a:ext>
            </a:extLst>
          </p:cNvPr>
          <p:cNvPicPr>
            <a:picLocks noChangeAspect="1"/>
          </p:cNvPicPr>
          <p:nvPr/>
        </p:nvPicPr>
        <p:blipFill rotWithShape="1">
          <a:blip r:embed="rId2"/>
          <a:srcRect r="11924" b="4130"/>
          <a:stretch/>
        </p:blipFill>
        <p:spPr>
          <a:xfrm>
            <a:off x="708896" y="130562"/>
            <a:ext cx="10774208" cy="6596876"/>
          </a:xfrm>
          <a:prstGeom prst="rect">
            <a:avLst/>
          </a:prstGeom>
        </p:spPr>
      </p:pic>
    </p:spTree>
    <p:extLst>
      <p:ext uri="{BB962C8B-B14F-4D97-AF65-F5344CB8AC3E}">
        <p14:creationId xmlns:p14="http://schemas.microsoft.com/office/powerpoint/2010/main" val="246816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3732F2-C2B8-6718-57CA-D4E4797993C2}"/>
              </a:ext>
            </a:extLst>
          </p:cNvPr>
          <p:cNvPicPr>
            <a:picLocks noChangeAspect="1"/>
          </p:cNvPicPr>
          <p:nvPr/>
        </p:nvPicPr>
        <p:blipFill rotWithShape="1">
          <a:blip r:embed="rId2">
            <a:extLst>
              <a:ext uri="{28A0092B-C50C-407E-A947-70E740481C1C}">
                <a14:useLocalDpi xmlns:a14="http://schemas.microsoft.com/office/drawing/2010/main" val="0"/>
              </a:ext>
            </a:extLst>
          </a:blip>
          <a:srcRect r="57370"/>
          <a:stretch/>
        </p:blipFill>
        <p:spPr>
          <a:xfrm>
            <a:off x="0" y="0"/>
            <a:ext cx="3051110" cy="6858000"/>
          </a:xfrm>
          <a:prstGeom prst="rect">
            <a:avLst/>
          </a:prstGeom>
        </p:spPr>
      </p:pic>
      <p:pic>
        <p:nvPicPr>
          <p:cNvPr id="8" name="Picture 7">
            <a:extLst>
              <a:ext uri="{FF2B5EF4-FFF2-40B4-BE49-F238E27FC236}">
                <a16:creationId xmlns:a16="http://schemas.microsoft.com/office/drawing/2014/main" id="{E0710B95-1301-E7D9-EFF7-65A23811564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3172408" y="0"/>
            <a:ext cx="9019592" cy="6857999"/>
          </a:xfrm>
          <a:prstGeom prst="rect">
            <a:avLst/>
          </a:prstGeom>
        </p:spPr>
      </p:pic>
      <p:sp>
        <p:nvSpPr>
          <p:cNvPr id="2" name="Title 1">
            <a:extLst>
              <a:ext uri="{FF2B5EF4-FFF2-40B4-BE49-F238E27FC236}">
                <a16:creationId xmlns:a16="http://schemas.microsoft.com/office/drawing/2014/main" id="{707FB7A6-915E-2C58-641A-FA8B37D4FA00}"/>
              </a:ext>
            </a:extLst>
          </p:cNvPr>
          <p:cNvSpPr>
            <a:spLocks noGrp="1"/>
          </p:cNvSpPr>
          <p:nvPr>
            <p:ph type="title"/>
          </p:nvPr>
        </p:nvSpPr>
        <p:spPr>
          <a:xfrm>
            <a:off x="3888784" y="110140"/>
            <a:ext cx="7877118" cy="903561"/>
          </a:xfrm>
        </p:spPr>
        <p:txBody>
          <a:bodyPr/>
          <a:lstStyle/>
          <a:p>
            <a:pPr algn="ctr"/>
            <a:r>
              <a:rPr lang="en-IN" sz="3200" dirty="0">
                <a:solidFill>
                  <a:schemeClr val="tx2">
                    <a:lumMod val="50000"/>
                  </a:schemeClr>
                </a:solidFill>
                <a:latin typeface="Copperplate Gothic Bold" panose="020E0705020206020404" pitchFamily="34" charset="0"/>
              </a:rPr>
              <a:t>PR AND MEDIA</a:t>
            </a:r>
          </a:p>
        </p:txBody>
      </p:sp>
      <p:sp>
        <p:nvSpPr>
          <p:cNvPr id="3" name="Text Placeholder 2">
            <a:extLst>
              <a:ext uri="{FF2B5EF4-FFF2-40B4-BE49-F238E27FC236}">
                <a16:creationId xmlns:a16="http://schemas.microsoft.com/office/drawing/2014/main" id="{0F8B432D-9FB9-5435-CE7B-99C839237DCE}"/>
              </a:ext>
            </a:extLst>
          </p:cNvPr>
          <p:cNvSpPr>
            <a:spLocks noGrp="1"/>
          </p:cNvSpPr>
          <p:nvPr>
            <p:ph type="body" idx="1"/>
          </p:nvPr>
        </p:nvSpPr>
        <p:spPr>
          <a:xfrm>
            <a:off x="3773192" y="866751"/>
            <a:ext cx="7877118" cy="3776464"/>
          </a:xfrm>
        </p:spPr>
        <p:txBody>
          <a:bodyPr/>
          <a:lstStyle/>
          <a:p>
            <a:pPr marL="457200">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Ola does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YouTube</a:t>
            </a:r>
            <a:r>
              <a:rPr lang="en-IN" sz="2000" dirty="0">
                <a:effectLst/>
                <a:latin typeface="Calibri" panose="020F0502020204030204" pitchFamily="34" charset="0"/>
                <a:ea typeface="Calibri" panose="020F0502020204030204" pitchFamily="34" charset="0"/>
                <a:cs typeface="Times New Roman" panose="02020603050405020304" pitchFamily="18" charset="0"/>
              </a:rPr>
              <a:t> marketing, uses emotional appeal in Marketing, and does hashtag campaign</a:t>
            </a:r>
          </a:p>
          <a:p>
            <a:pPr marL="457200">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#JOINTHEREVOLUTION</a:t>
            </a:r>
            <a:r>
              <a:rPr lang="en-IN" sz="2000" dirty="0">
                <a:effectLst/>
                <a:latin typeface="Calibri" panose="020F0502020204030204" pitchFamily="34" charset="0"/>
                <a:ea typeface="Calibri" panose="020F0502020204030204" pitchFamily="34" charset="0"/>
                <a:cs typeface="Times New Roman" panose="02020603050405020304" pitchFamily="18" charset="0"/>
              </a:rPr>
              <a:t> is the latest hashtag campaign for ola electric. </a:t>
            </a:r>
          </a:p>
          <a:p>
            <a:pPr marL="457200">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Ola, through its marketing strategies, highlights problems and offers the solution to customers. Customers relate to the problem and find the compelling solution that Ola offers.</a:t>
            </a:r>
          </a:p>
          <a:p>
            <a:pPr marL="33877" indent="0">
              <a:lnSpc>
                <a:spcPct val="107000"/>
              </a:lnSpc>
              <a:buNone/>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3877" indent="0">
              <a:lnSpc>
                <a:spcPct val="107000"/>
              </a:lnSpc>
              <a:buNone/>
            </a:pPr>
            <a:r>
              <a:rPr lang="en-IN" sz="2000" b="1" dirty="0">
                <a:latin typeface="Calibri" panose="020F0502020204030204" pitchFamily="34" charset="0"/>
                <a:ea typeface="Calibri" panose="020F0502020204030204" pitchFamily="34" charset="0"/>
                <a:cs typeface="Times New Roman" panose="02020603050405020304" pitchFamily="18" charset="0"/>
              </a:rPr>
              <a:t>SOCIOECONOMIC FACTORS </a:t>
            </a:r>
          </a:p>
          <a:p>
            <a:pPr marL="33877" indent="0">
              <a:lnSpc>
                <a:spcPct val="107000"/>
              </a:lnSpc>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Decline in global oil during pandemic has created a significant shift to electric vehicles in the developing world </a:t>
            </a:r>
          </a:p>
          <a:p>
            <a:pPr marL="33877" indent="0">
              <a:lnSpc>
                <a:spcPct val="107000"/>
              </a:lnSpc>
              <a:buNone/>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According to a survey, 62.93% of the users strongly agreed that electric vehicles are the future of transportation.</a:t>
            </a:r>
          </a:p>
          <a:p>
            <a:pPr marL="342900" indent="-342900">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Saving on fuel expenses is the main reason people would but an electric scooter, it also requires less maintenance and it’s pollution free.</a:t>
            </a:r>
          </a:p>
          <a:p>
            <a:pPr marL="457200">
              <a:lnSpc>
                <a:spcPct val="107000"/>
              </a:lnSpc>
              <a:spcAft>
                <a:spcPts val="800"/>
              </a:spcAft>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186262" indent="0">
              <a:buNone/>
            </a:pPr>
            <a:br>
              <a:rPr lang="en-US" sz="3200" dirty="0"/>
            </a:br>
            <a:br>
              <a:rPr lang="en-US" dirty="0"/>
            </a:br>
            <a:br>
              <a:rPr lang="en-US" dirty="0"/>
            </a:br>
            <a:endParaRPr lang="en-IN" dirty="0">
              <a:solidFill>
                <a:schemeClr val="bg1"/>
              </a:solidFill>
            </a:endParaRPr>
          </a:p>
        </p:txBody>
      </p:sp>
      <p:cxnSp>
        <p:nvCxnSpPr>
          <p:cNvPr id="7" name="Straight Connector 6">
            <a:extLst>
              <a:ext uri="{FF2B5EF4-FFF2-40B4-BE49-F238E27FC236}">
                <a16:creationId xmlns:a16="http://schemas.microsoft.com/office/drawing/2014/main" id="{CD062E64-CD38-4FE0-F33D-460FEA28D501}"/>
              </a:ext>
            </a:extLst>
          </p:cNvPr>
          <p:cNvCxnSpPr/>
          <p:nvPr/>
        </p:nvCxnSpPr>
        <p:spPr>
          <a:xfrm>
            <a:off x="3498980" y="843922"/>
            <a:ext cx="842554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2862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TotalTime>
  <Words>1238</Words>
  <Application>Microsoft Office PowerPoint</Application>
  <PresentationFormat>Widescreen</PresentationFormat>
  <Paragraphs>319</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Arial Black</vt:lpstr>
      <vt:lpstr>Arial Narrow</vt:lpstr>
      <vt:lpstr>Bahnschrift</vt:lpstr>
      <vt:lpstr>Bahnschrift SemiBold SemiConden</vt:lpstr>
      <vt:lpstr>Bookman Old Style</vt:lpstr>
      <vt:lpstr>Calibri</vt:lpstr>
      <vt:lpstr>Calibri Light</vt:lpstr>
      <vt:lpstr>Copperplate Gothic Bold</vt:lpstr>
      <vt:lpstr>Poppins</vt:lpstr>
      <vt:lpstr>Wingdings</vt:lpstr>
      <vt:lpstr>Office Theme</vt:lpstr>
      <vt:lpstr>PowerPoint Presentation</vt:lpstr>
      <vt:lpstr>Team members</vt:lpstr>
      <vt:lpstr>Company overview</vt:lpstr>
      <vt:lpstr>PowerPoint Presentation</vt:lpstr>
      <vt:lpstr>Investors and stakeholders</vt:lpstr>
      <vt:lpstr>Investment done by ola electric:</vt:lpstr>
      <vt:lpstr>KEY MARKET COMPETITOR</vt:lpstr>
      <vt:lpstr>PowerPoint Presentation</vt:lpstr>
      <vt:lpstr>PR AND MEDIA</vt:lpstr>
      <vt:lpstr>Ola electric products</vt:lpstr>
      <vt:lpstr>PowerPoint Presentation</vt:lpstr>
      <vt:lpstr>PRODUCT SPECIFICATIONS</vt:lpstr>
      <vt:lpstr>PowerPoint Presentation</vt:lpstr>
      <vt:lpstr>PRODUCT SALES</vt:lpstr>
      <vt:lpstr>WHY OLA EV FAILED TO IMPRESS CONSUMERS</vt:lpstr>
      <vt:lpstr>Insights &amp; solutions</vt:lpstr>
      <vt:lpstr>BUSINESS DECISIONS/NEW STRATEGY </vt:lpstr>
      <vt:lpstr>Future  strategy </vt:lpstr>
      <vt:lpstr>Entry to new market</vt:lpstr>
      <vt:lpstr>guestimates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piyush ramgirwar</dc:creator>
  <cp:lastModifiedBy>piyush ramgirwar</cp:lastModifiedBy>
  <cp:revision>19</cp:revision>
  <dcterms:created xsi:type="dcterms:W3CDTF">2022-10-15T15:28:05Z</dcterms:created>
  <dcterms:modified xsi:type="dcterms:W3CDTF">2022-10-17T05:01:02Z</dcterms:modified>
</cp:coreProperties>
</file>